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3" d="100"/>
          <a:sy n="73" d="100"/>
        </p:scale>
        <p:origin x="1277"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BFF14D-34E3-4EAF-B7A1-9643B6269A1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368AAED-551A-49AD-9A4C-27714684EAF3}">
      <dgm:prSet/>
      <dgm:spPr/>
      <dgm:t>
        <a:bodyPr/>
        <a:lstStyle/>
        <a:p>
          <a:pPr>
            <a:defRPr cap="all"/>
          </a:pPr>
          <a:r>
            <a:rPr lang="en-US"/>
            <a:t>Exploratory data analysis results</a:t>
          </a:r>
        </a:p>
      </dgm:t>
    </dgm:pt>
    <dgm:pt modelId="{BE294BB3-74DC-4027-AB9B-CBF352B42E63}" type="parTrans" cxnId="{7A1A9BE9-4290-40E8-8B2E-56DAC62D7DE5}">
      <dgm:prSet/>
      <dgm:spPr/>
      <dgm:t>
        <a:bodyPr/>
        <a:lstStyle/>
        <a:p>
          <a:endParaRPr lang="en-US"/>
        </a:p>
      </dgm:t>
    </dgm:pt>
    <dgm:pt modelId="{4F8587F9-03EB-48BA-94C5-DE132937A5C4}" type="sibTrans" cxnId="{7A1A9BE9-4290-40E8-8B2E-56DAC62D7DE5}">
      <dgm:prSet/>
      <dgm:spPr/>
      <dgm:t>
        <a:bodyPr/>
        <a:lstStyle/>
        <a:p>
          <a:endParaRPr lang="en-US"/>
        </a:p>
      </dgm:t>
    </dgm:pt>
    <dgm:pt modelId="{EDD21D01-D7DB-4254-B4D4-A2E4A208885B}">
      <dgm:prSet/>
      <dgm:spPr/>
      <dgm:t>
        <a:bodyPr/>
        <a:lstStyle/>
        <a:p>
          <a:pPr>
            <a:defRPr cap="all"/>
          </a:pPr>
          <a:r>
            <a:rPr lang="en-US"/>
            <a:t>Interactive analytics demo in screenshots</a:t>
          </a:r>
        </a:p>
      </dgm:t>
    </dgm:pt>
    <dgm:pt modelId="{E6F02334-0AD4-4DC9-AE02-E9B6EF87B10E}" type="parTrans" cxnId="{308E733C-E1CD-49F7-9673-9268283599C2}">
      <dgm:prSet/>
      <dgm:spPr/>
      <dgm:t>
        <a:bodyPr/>
        <a:lstStyle/>
        <a:p>
          <a:endParaRPr lang="en-US"/>
        </a:p>
      </dgm:t>
    </dgm:pt>
    <dgm:pt modelId="{8D1BC8A1-62F7-406D-A82E-859F9489EC95}" type="sibTrans" cxnId="{308E733C-E1CD-49F7-9673-9268283599C2}">
      <dgm:prSet/>
      <dgm:spPr/>
      <dgm:t>
        <a:bodyPr/>
        <a:lstStyle/>
        <a:p>
          <a:endParaRPr lang="en-US"/>
        </a:p>
      </dgm:t>
    </dgm:pt>
    <dgm:pt modelId="{CFEAC9BA-F873-4BBD-BD99-C277EA4E8CBF}">
      <dgm:prSet/>
      <dgm:spPr/>
      <dgm:t>
        <a:bodyPr/>
        <a:lstStyle/>
        <a:p>
          <a:pPr>
            <a:defRPr cap="all"/>
          </a:pPr>
          <a:r>
            <a:rPr lang="en-US"/>
            <a:t>Predictive analysis results</a:t>
          </a:r>
        </a:p>
      </dgm:t>
    </dgm:pt>
    <dgm:pt modelId="{BB65C542-56F3-4456-A6D2-82BB3D1C5A2B}" type="parTrans" cxnId="{135EF1EF-4105-4141-80AF-BA06998025B4}">
      <dgm:prSet/>
      <dgm:spPr/>
      <dgm:t>
        <a:bodyPr/>
        <a:lstStyle/>
        <a:p>
          <a:endParaRPr lang="en-US"/>
        </a:p>
      </dgm:t>
    </dgm:pt>
    <dgm:pt modelId="{848C95D5-BFF0-490B-B3B4-93816C72650A}" type="sibTrans" cxnId="{135EF1EF-4105-4141-80AF-BA06998025B4}">
      <dgm:prSet/>
      <dgm:spPr/>
      <dgm:t>
        <a:bodyPr/>
        <a:lstStyle/>
        <a:p>
          <a:endParaRPr lang="en-US"/>
        </a:p>
      </dgm:t>
    </dgm:pt>
    <dgm:pt modelId="{4122C837-808E-45DE-9716-2785CD290237}" type="pres">
      <dgm:prSet presAssocID="{3ABFF14D-34E3-4EAF-B7A1-9643B6269A1D}" presName="root" presStyleCnt="0">
        <dgm:presLayoutVars>
          <dgm:dir/>
          <dgm:resizeHandles val="exact"/>
        </dgm:presLayoutVars>
      </dgm:prSet>
      <dgm:spPr/>
    </dgm:pt>
    <dgm:pt modelId="{3E4B8811-7A9C-4FD4-9AD3-3E31CFB4D200}" type="pres">
      <dgm:prSet presAssocID="{6368AAED-551A-49AD-9A4C-27714684EAF3}" presName="compNode" presStyleCnt="0"/>
      <dgm:spPr/>
    </dgm:pt>
    <dgm:pt modelId="{08BE68B6-EEED-409A-ABB6-407DD41E8E2C}" type="pres">
      <dgm:prSet presAssocID="{6368AAED-551A-49AD-9A4C-27714684EAF3}" presName="iconBgRect" presStyleLbl="bgShp" presStyleIdx="0" presStyleCnt="3"/>
      <dgm:spPr/>
    </dgm:pt>
    <dgm:pt modelId="{EDCCCD09-B8F7-44B8-B08C-7270E495E136}" type="pres">
      <dgm:prSet presAssocID="{6368AAED-551A-49AD-9A4C-27714684EAF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70AFED27-EF1B-4C0C-885D-8116D94BB0DF}" type="pres">
      <dgm:prSet presAssocID="{6368AAED-551A-49AD-9A4C-27714684EAF3}" presName="spaceRect" presStyleCnt="0"/>
      <dgm:spPr/>
    </dgm:pt>
    <dgm:pt modelId="{DB972A10-F726-4B6B-B90D-AC4669CBCB0E}" type="pres">
      <dgm:prSet presAssocID="{6368AAED-551A-49AD-9A4C-27714684EAF3}" presName="textRect" presStyleLbl="revTx" presStyleIdx="0" presStyleCnt="3">
        <dgm:presLayoutVars>
          <dgm:chMax val="1"/>
          <dgm:chPref val="1"/>
        </dgm:presLayoutVars>
      </dgm:prSet>
      <dgm:spPr/>
    </dgm:pt>
    <dgm:pt modelId="{9EE3C4B3-F4C3-44F2-AEEA-B883E55BD453}" type="pres">
      <dgm:prSet presAssocID="{4F8587F9-03EB-48BA-94C5-DE132937A5C4}" presName="sibTrans" presStyleCnt="0"/>
      <dgm:spPr/>
    </dgm:pt>
    <dgm:pt modelId="{5AA4CF14-DDE5-4BBC-BCA5-7E159479B74D}" type="pres">
      <dgm:prSet presAssocID="{EDD21D01-D7DB-4254-B4D4-A2E4A208885B}" presName="compNode" presStyleCnt="0"/>
      <dgm:spPr/>
    </dgm:pt>
    <dgm:pt modelId="{AABF3164-601C-4672-B921-4EE1026FD89A}" type="pres">
      <dgm:prSet presAssocID="{EDD21D01-D7DB-4254-B4D4-A2E4A208885B}" presName="iconBgRect" presStyleLbl="bgShp" presStyleIdx="1" presStyleCnt="3"/>
      <dgm:spPr/>
    </dgm:pt>
    <dgm:pt modelId="{F39EFEC1-A53A-4F39-873A-898D4DB2E97D}" type="pres">
      <dgm:prSet presAssocID="{EDD21D01-D7DB-4254-B4D4-A2E4A208885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itor"/>
        </a:ext>
      </dgm:extLst>
    </dgm:pt>
    <dgm:pt modelId="{50F61A7B-E8A6-4961-BFDE-B3F571808528}" type="pres">
      <dgm:prSet presAssocID="{EDD21D01-D7DB-4254-B4D4-A2E4A208885B}" presName="spaceRect" presStyleCnt="0"/>
      <dgm:spPr/>
    </dgm:pt>
    <dgm:pt modelId="{A9443AC1-38B4-4CAE-978E-9C1264238B90}" type="pres">
      <dgm:prSet presAssocID="{EDD21D01-D7DB-4254-B4D4-A2E4A208885B}" presName="textRect" presStyleLbl="revTx" presStyleIdx="1" presStyleCnt="3">
        <dgm:presLayoutVars>
          <dgm:chMax val="1"/>
          <dgm:chPref val="1"/>
        </dgm:presLayoutVars>
      </dgm:prSet>
      <dgm:spPr/>
    </dgm:pt>
    <dgm:pt modelId="{B3629C9D-3285-4921-90D4-8C5C867BD46F}" type="pres">
      <dgm:prSet presAssocID="{8D1BC8A1-62F7-406D-A82E-859F9489EC95}" presName="sibTrans" presStyleCnt="0"/>
      <dgm:spPr/>
    </dgm:pt>
    <dgm:pt modelId="{87879187-A29C-494F-8906-8AEA349CDA71}" type="pres">
      <dgm:prSet presAssocID="{CFEAC9BA-F873-4BBD-BD99-C277EA4E8CBF}" presName="compNode" presStyleCnt="0"/>
      <dgm:spPr/>
    </dgm:pt>
    <dgm:pt modelId="{E4E6797A-1CAE-4A96-96D4-71CEB30EC572}" type="pres">
      <dgm:prSet presAssocID="{CFEAC9BA-F873-4BBD-BD99-C277EA4E8CBF}" presName="iconBgRect" presStyleLbl="bgShp" presStyleIdx="2" presStyleCnt="3"/>
      <dgm:spPr/>
    </dgm:pt>
    <dgm:pt modelId="{5469C4A9-5760-453D-B04B-113FAB8AB85B}" type="pres">
      <dgm:prSet presAssocID="{CFEAC9BA-F873-4BBD-BD99-C277EA4E8CB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E0451154-E569-42B7-B442-D7A423775896}" type="pres">
      <dgm:prSet presAssocID="{CFEAC9BA-F873-4BBD-BD99-C277EA4E8CBF}" presName="spaceRect" presStyleCnt="0"/>
      <dgm:spPr/>
    </dgm:pt>
    <dgm:pt modelId="{47569860-5DDE-4E28-AFD9-F143A8C12DB8}" type="pres">
      <dgm:prSet presAssocID="{CFEAC9BA-F873-4BBD-BD99-C277EA4E8CBF}" presName="textRect" presStyleLbl="revTx" presStyleIdx="2" presStyleCnt="3">
        <dgm:presLayoutVars>
          <dgm:chMax val="1"/>
          <dgm:chPref val="1"/>
        </dgm:presLayoutVars>
      </dgm:prSet>
      <dgm:spPr/>
    </dgm:pt>
  </dgm:ptLst>
  <dgm:cxnLst>
    <dgm:cxn modelId="{57221F13-6162-411B-A776-1A7D13FA4599}" type="presOf" srcId="{CFEAC9BA-F873-4BBD-BD99-C277EA4E8CBF}" destId="{47569860-5DDE-4E28-AFD9-F143A8C12DB8}" srcOrd="0" destOrd="0" presId="urn:microsoft.com/office/officeart/2018/5/layout/IconCircleLabelList"/>
    <dgm:cxn modelId="{149F8233-6A81-4E15-88FC-EACF9183616A}" type="presOf" srcId="{3ABFF14D-34E3-4EAF-B7A1-9643B6269A1D}" destId="{4122C837-808E-45DE-9716-2785CD290237}" srcOrd="0" destOrd="0" presId="urn:microsoft.com/office/officeart/2018/5/layout/IconCircleLabelList"/>
    <dgm:cxn modelId="{308E733C-E1CD-49F7-9673-9268283599C2}" srcId="{3ABFF14D-34E3-4EAF-B7A1-9643B6269A1D}" destId="{EDD21D01-D7DB-4254-B4D4-A2E4A208885B}" srcOrd="1" destOrd="0" parTransId="{E6F02334-0AD4-4DC9-AE02-E9B6EF87B10E}" sibTransId="{8D1BC8A1-62F7-406D-A82E-859F9489EC95}"/>
    <dgm:cxn modelId="{C792D969-8B46-4F0C-BA1B-44C82C214185}" type="presOf" srcId="{EDD21D01-D7DB-4254-B4D4-A2E4A208885B}" destId="{A9443AC1-38B4-4CAE-978E-9C1264238B90}" srcOrd="0" destOrd="0" presId="urn:microsoft.com/office/officeart/2018/5/layout/IconCircleLabelList"/>
    <dgm:cxn modelId="{7853AAA5-D9E6-4724-9903-81BF271933EB}" type="presOf" srcId="{6368AAED-551A-49AD-9A4C-27714684EAF3}" destId="{DB972A10-F726-4B6B-B90D-AC4669CBCB0E}" srcOrd="0" destOrd="0" presId="urn:microsoft.com/office/officeart/2018/5/layout/IconCircleLabelList"/>
    <dgm:cxn modelId="{7A1A9BE9-4290-40E8-8B2E-56DAC62D7DE5}" srcId="{3ABFF14D-34E3-4EAF-B7A1-9643B6269A1D}" destId="{6368AAED-551A-49AD-9A4C-27714684EAF3}" srcOrd="0" destOrd="0" parTransId="{BE294BB3-74DC-4027-AB9B-CBF352B42E63}" sibTransId="{4F8587F9-03EB-48BA-94C5-DE132937A5C4}"/>
    <dgm:cxn modelId="{135EF1EF-4105-4141-80AF-BA06998025B4}" srcId="{3ABFF14D-34E3-4EAF-B7A1-9643B6269A1D}" destId="{CFEAC9BA-F873-4BBD-BD99-C277EA4E8CBF}" srcOrd="2" destOrd="0" parTransId="{BB65C542-56F3-4456-A6D2-82BB3D1C5A2B}" sibTransId="{848C95D5-BFF0-490B-B3B4-93816C72650A}"/>
    <dgm:cxn modelId="{4C0E9E71-3CD2-45EC-9B5B-31B637BB81B6}" type="presParOf" srcId="{4122C837-808E-45DE-9716-2785CD290237}" destId="{3E4B8811-7A9C-4FD4-9AD3-3E31CFB4D200}" srcOrd="0" destOrd="0" presId="urn:microsoft.com/office/officeart/2018/5/layout/IconCircleLabelList"/>
    <dgm:cxn modelId="{486FA057-F96F-4D82-897A-C50530427C97}" type="presParOf" srcId="{3E4B8811-7A9C-4FD4-9AD3-3E31CFB4D200}" destId="{08BE68B6-EEED-409A-ABB6-407DD41E8E2C}" srcOrd="0" destOrd="0" presId="urn:microsoft.com/office/officeart/2018/5/layout/IconCircleLabelList"/>
    <dgm:cxn modelId="{3229C13B-85E8-40FC-90A2-C26FE39E92AC}" type="presParOf" srcId="{3E4B8811-7A9C-4FD4-9AD3-3E31CFB4D200}" destId="{EDCCCD09-B8F7-44B8-B08C-7270E495E136}" srcOrd="1" destOrd="0" presId="urn:microsoft.com/office/officeart/2018/5/layout/IconCircleLabelList"/>
    <dgm:cxn modelId="{072C6B4B-801B-4D2D-8EE1-681894B7AFF3}" type="presParOf" srcId="{3E4B8811-7A9C-4FD4-9AD3-3E31CFB4D200}" destId="{70AFED27-EF1B-4C0C-885D-8116D94BB0DF}" srcOrd="2" destOrd="0" presId="urn:microsoft.com/office/officeart/2018/5/layout/IconCircleLabelList"/>
    <dgm:cxn modelId="{8AA8A3EC-987B-4053-BE89-BB2F9319A98D}" type="presParOf" srcId="{3E4B8811-7A9C-4FD4-9AD3-3E31CFB4D200}" destId="{DB972A10-F726-4B6B-B90D-AC4669CBCB0E}" srcOrd="3" destOrd="0" presId="urn:microsoft.com/office/officeart/2018/5/layout/IconCircleLabelList"/>
    <dgm:cxn modelId="{A1D1794B-FC37-48AD-8EB4-8161BE5040FD}" type="presParOf" srcId="{4122C837-808E-45DE-9716-2785CD290237}" destId="{9EE3C4B3-F4C3-44F2-AEEA-B883E55BD453}" srcOrd="1" destOrd="0" presId="urn:microsoft.com/office/officeart/2018/5/layout/IconCircleLabelList"/>
    <dgm:cxn modelId="{0B899D04-3DF7-442E-8F09-B61288FC5AB9}" type="presParOf" srcId="{4122C837-808E-45DE-9716-2785CD290237}" destId="{5AA4CF14-DDE5-4BBC-BCA5-7E159479B74D}" srcOrd="2" destOrd="0" presId="urn:microsoft.com/office/officeart/2018/5/layout/IconCircleLabelList"/>
    <dgm:cxn modelId="{46E4E394-5D87-46C8-915C-D306FD3E90A2}" type="presParOf" srcId="{5AA4CF14-DDE5-4BBC-BCA5-7E159479B74D}" destId="{AABF3164-601C-4672-B921-4EE1026FD89A}" srcOrd="0" destOrd="0" presId="urn:microsoft.com/office/officeart/2018/5/layout/IconCircleLabelList"/>
    <dgm:cxn modelId="{AC319964-4917-4F7B-AA76-67EAC1746829}" type="presParOf" srcId="{5AA4CF14-DDE5-4BBC-BCA5-7E159479B74D}" destId="{F39EFEC1-A53A-4F39-873A-898D4DB2E97D}" srcOrd="1" destOrd="0" presId="urn:microsoft.com/office/officeart/2018/5/layout/IconCircleLabelList"/>
    <dgm:cxn modelId="{21994687-75C8-48E1-9553-1287E72DE7A2}" type="presParOf" srcId="{5AA4CF14-DDE5-4BBC-BCA5-7E159479B74D}" destId="{50F61A7B-E8A6-4961-BFDE-B3F571808528}" srcOrd="2" destOrd="0" presId="urn:microsoft.com/office/officeart/2018/5/layout/IconCircleLabelList"/>
    <dgm:cxn modelId="{C8F0F8CE-83E0-4FDE-BF96-0C6E45A21217}" type="presParOf" srcId="{5AA4CF14-DDE5-4BBC-BCA5-7E159479B74D}" destId="{A9443AC1-38B4-4CAE-978E-9C1264238B90}" srcOrd="3" destOrd="0" presId="urn:microsoft.com/office/officeart/2018/5/layout/IconCircleLabelList"/>
    <dgm:cxn modelId="{B1A8BA85-FAF2-4DFF-8D7C-A2CF76DB8335}" type="presParOf" srcId="{4122C837-808E-45DE-9716-2785CD290237}" destId="{B3629C9D-3285-4921-90D4-8C5C867BD46F}" srcOrd="3" destOrd="0" presId="urn:microsoft.com/office/officeart/2018/5/layout/IconCircleLabelList"/>
    <dgm:cxn modelId="{40B03F1D-172C-454B-9ABE-26A447AC2600}" type="presParOf" srcId="{4122C837-808E-45DE-9716-2785CD290237}" destId="{87879187-A29C-494F-8906-8AEA349CDA71}" srcOrd="4" destOrd="0" presId="urn:microsoft.com/office/officeart/2018/5/layout/IconCircleLabelList"/>
    <dgm:cxn modelId="{8AB55264-6A0F-4E3B-8DCB-0B8B5FF511E2}" type="presParOf" srcId="{87879187-A29C-494F-8906-8AEA349CDA71}" destId="{E4E6797A-1CAE-4A96-96D4-71CEB30EC572}" srcOrd="0" destOrd="0" presId="urn:microsoft.com/office/officeart/2018/5/layout/IconCircleLabelList"/>
    <dgm:cxn modelId="{8ADD8EF1-2141-416F-8D8B-A58DAB84A7E8}" type="presParOf" srcId="{87879187-A29C-494F-8906-8AEA349CDA71}" destId="{5469C4A9-5760-453D-B04B-113FAB8AB85B}" srcOrd="1" destOrd="0" presId="urn:microsoft.com/office/officeart/2018/5/layout/IconCircleLabelList"/>
    <dgm:cxn modelId="{DF2A61C0-6A36-4BA3-B57F-23B89F8F2843}" type="presParOf" srcId="{87879187-A29C-494F-8906-8AEA349CDA71}" destId="{E0451154-E569-42B7-B442-D7A423775896}" srcOrd="2" destOrd="0" presId="urn:microsoft.com/office/officeart/2018/5/layout/IconCircleLabelList"/>
    <dgm:cxn modelId="{65220DEE-8218-4654-BB4F-3FDD35C5AC99}" type="presParOf" srcId="{87879187-A29C-494F-8906-8AEA349CDA71}" destId="{47569860-5DDE-4E28-AFD9-F143A8C12DB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BE68B6-EEED-409A-ABB6-407DD41E8E2C}">
      <dsp:nvSpPr>
        <dsp:cNvPr id="0" name=""/>
        <dsp:cNvSpPr/>
      </dsp:nvSpPr>
      <dsp:spPr>
        <a:xfrm>
          <a:off x="718664" y="45390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CCCD09-B8F7-44B8-B08C-7270E495E136}">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972A10-F726-4B6B-B90D-AC4669CBCB0E}">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Exploratory data analysis results</a:t>
          </a:r>
        </a:p>
      </dsp:txBody>
      <dsp:txXfrm>
        <a:off x="93445" y="3018902"/>
        <a:ext cx="3206250" cy="720000"/>
      </dsp:txXfrm>
    </dsp:sp>
    <dsp:sp modelId="{AABF3164-601C-4672-B921-4EE1026FD89A}">
      <dsp:nvSpPr>
        <dsp:cNvPr id="0" name=""/>
        <dsp:cNvSpPr/>
      </dsp:nvSpPr>
      <dsp:spPr>
        <a:xfrm>
          <a:off x="4486008" y="45390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9EFEC1-A53A-4F39-873A-898D4DB2E97D}">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443AC1-38B4-4CAE-978E-9C1264238B90}">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Interactive analytics demo in screenshots</a:t>
          </a:r>
        </a:p>
      </dsp:txBody>
      <dsp:txXfrm>
        <a:off x="3860789" y="3018902"/>
        <a:ext cx="3206250" cy="720000"/>
      </dsp:txXfrm>
    </dsp:sp>
    <dsp:sp modelId="{E4E6797A-1CAE-4A96-96D4-71CEB30EC572}">
      <dsp:nvSpPr>
        <dsp:cNvPr id="0" name=""/>
        <dsp:cNvSpPr/>
      </dsp:nvSpPr>
      <dsp:spPr>
        <a:xfrm>
          <a:off x="8253352" y="453902"/>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69C4A9-5760-453D-B04B-113FAB8AB85B}">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569860-5DDE-4E28-AFD9-F143A8C12DB8}">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Predictive analysis results</a:t>
          </a:r>
        </a:p>
      </dsp:txBody>
      <dsp:txXfrm>
        <a:off x="7628133" y="3018902"/>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
        <p:nvSpPr>
          <p:cNvPr id="3" name="TextBox 2">
            <a:extLst>
              <a:ext uri="{FF2B5EF4-FFF2-40B4-BE49-F238E27FC236}">
                <a16:creationId xmlns:a16="http://schemas.microsoft.com/office/drawing/2014/main" id="{FAEFD5EB-DE6D-B9A0-E00A-F2A2FBCE3A47}"/>
              </a:ext>
            </a:extLst>
          </p:cNvPr>
          <p:cNvSpPr txBox="1"/>
          <p:nvPr>
            <p:extLst>
              <p:ext uri="{1162E1C5-73C7-4A58-AE30-91384D911F3F}">
                <p184:classification xmlns:p184="http://schemas.microsoft.com/office/powerpoint/2018/4/main" val="ftr"/>
              </p:ext>
            </p:extLst>
          </p:nvPr>
        </p:nvSpPr>
        <p:spPr>
          <a:xfrm>
            <a:off x="190500" y="6515100"/>
            <a:ext cx="1506538" cy="152400"/>
          </a:xfrm>
          <a:prstGeom prst="rect">
            <a:avLst/>
          </a:prstGeom>
        </p:spPr>
        <p:txBody>
          <a:bodyPr horzOverflow="overflow" lIns="0" tIns="0" rIns="0" bIns="0">
            <a:spAutoFit/>
          </a:bodyPr>
          <a:lstStyle/>
          <a:p>
            <a:pPr algn="l"/>
            <a:r>
              <a:rPr lang="en-US" sz="1000">
                <a:solidFill>
                  <a:srgbClr val="737373"/>
                </a:solidFill>
                <a:latin typeface="Calibri" panose="020F0502020204030204" pitchFamily="34" charset="0"/>
                <a:cs typeface="Calibri" panose="020F0502020204030204" pitchFamily="34" charset="0"/>
              </a:rPr>
              <a:t>Caterpillar: Non-Confidential</a:t>
            </a:r>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chuta/Applied-Data-Science-Capstone/blob/main/Week%201%20-%20Data%20Wrangling%20-%20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chuta/Applied-Data-Science-Capstone/blob/main/Week%202%20-%20DataViz%20-%20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mchuta/Applied-Data-Science-Capstone/blob/main/Week%202%20-%20SQL%20-%20jupyter-labs-eda-sql-coursera_sqllite.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chuta/Applied-Data-Science-Capstone/blob/main/Week%203%20-%20Folium%20-%20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chuta/Applied-Data-Science-Capstone/blob/main/Week%203%20-%20Dashboard%20-%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chuta/Applied-Data-Science-Capstone/blob/main/Week%204%20-%20Machine%20Learning%20-%20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chuta/Applied-Data-Science-Capstone/blob/main/Week%201%20-%20Data%20Collection%20-%20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chuta/Applied-Data-Science-Capstone/blob/main/Week%201%20-%20Web%20Scraping%20-%20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Jason McIntire</a:t>
            </a:r>
          </a:p>
          <a:p>
            <a:r>
              <a:rPr lang="en-US" dirty="0">
                <a:solidFill>
                  <a:schemeClr val="bg2"/>
                </a:solidFill>
                <a:latin typeface="Abadi" panose="020B0604020104020204" pitchFamily="34" charset="0"/>
                <a:ea typeface="SF Pro" pitchFamily="2" charset="0"/>
                <a:cs typeface="SF Pro" pitchFamily="2" charset="0"/>
              </a:rPr>
              <a:t>December 30,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13493" y="2883501"/>
            <a:ext cx="4085768" cy="1926498"/>
          </a:xfrm>
          <a:prstGeom prst="rect">
            <a:avLst/>
          </a:prstGeom>
        </p:spPr>
        <p:txBody>
          <a:bodyPr/>
          <a:lstStyle/>
          <a:p>
            <a:pPr marL="0" indent="0">
              <a:buNone/>
            </a:pPr>
            <a:r>
              <a:rPr lang="en-US" sz="2000"/>
              <a:t>This flowchart demonstrates the process we undertook when wrangling the data for this project</a:t>
            </a:r>
          </a:p>
          <a:p>
            <a:endParaRPr lang="en-US"/>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endParaRPr lang="en-US" dirty="0">
              <a:solidFill>
                <a:srgbClr val="0B49CB"/>
              </a:solidFill>
              <a:latin typeface="Abadi"/>
            </a:endParaRPr>
          </a:p>
        </p:txBody>
      </p:sp>
      <p:sp>
        <p:nvSpPr>
          <p:cNvPr id="2" name="TextBox 1">
            <a:extLst>
              <a:ext uri="{FF2B5EF4-FFF2-40B4-BE49-F238E27FC236}">
                <a16:creationId xmlns:a16="http://schemas.microsoft.com/office/drawing/2014/main" id="{4EBC96CB-D1DE-9CFC-5535-96E2EC3871B4}"/>
              </a:ext>
            </a:extLst>
          </p:cNvPr>
          <p:cNvSpPr txBox="1"/>
          <p:nvPr/>
        </p:nvSpPr>
        <p:spPr>
          <a:xfrm>
            <a:off x="675417" y="6011323"/>
            <a:ext cx="3389326" cy="369332"/>
          </a:xfrm>
          <a:prstGeom prst="rect">
            <a:avLst/>
          </a:prstGeom>
          <a:noFill/>
        </p:spPr>
        <p:txBody>
          <a:bodyPr wrap="none" rtlCol="0">
            <a:spAutoFit/>
          </a:bodyPr>
          <a:lstStyle/>
          <a:p>
            <a:r>
              <a:rPr lang="en-US">
                <a:hlinkClick r:id="rId3"/>
              </a:rPr>
              <a:t>View Jupyter Notebook on GitHub</a:t>
            </a:r>
            <a:endParaRPr lang="en-US" dirty="0"/>
          </a:p>
        </p:txBody>
      </p:sp>
      <p:sp>
        <p:nvSpPr>
          <p:cNvPr id="7" name="Flowchart: Process 6">
            <a:extLst>
              <a:ext uri="{FF2B5EF4-FFF2-40B4-BE49-F238E27FC236}">
                <a16:creationId xmlns:a16="http://schemas.microsoft.com/office/drawing/2014/main" id="{92C1B4B2-4136-7EFD-A0A9-1E7C29BEE15C}"/>
              </a:ext>
            </a:extLst>
          </p:cNvPr>
          <p:cNvSpPr/>
          <p:nvPr/>
        </p:nvSpPr>
        <p:spPr>
          <a:xfrm>
            <a:off x="7010397" y="1535211"/>
            <a:ext cx="3668110" cy="80929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Evaluate data for null values</a:t>
            </a:r>
            <a:endParaRPr lang="en-US" dirty="0"/>
          </a:p>
        </p:txBody>
      </p:sp>
      <p:sp>
        <p:nvSpPr>
          <p:cNvPr id="9" name="Flowchart: Process 8">
            <a:extLst>
              <a:ext uri="{FF2B5EF4-FFF2-40B4-BE49-F238E27FC236}">
                <a16:creationId xmlns:a16="http://schemas.microsoft.com/office/drawing/2014/main" id="{961B92DA-B2DA-609D-5206-68F633B7EB8E}"/>
              </a:ext>
            </a:extLst>
          </p:cNvPr>
          <p:cNvSpPr/>
          <p:nvPr/>
        </p:nvSpPr>
        <p:spPr>
          <a:xfrm>
            <a:off x="7010397" y="2502980"/>
            <a:ext cx="3668110" cy="80929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Determine the number of launch sites</a:t>
            </a:r>
            <a:endParaRPr lang="en-US" dirty="0"/>
          </a:p>
        </p:txBody>
      </p:sp>
      <p:sp>
        <p:nvSpPr>
          <p:cNvPr id="10" name="Flowchart: Process 9">
            <a:extLst>
              <a:ext uri="{FF2B5EF4-FFF2-40B4-BE49-F238E27FC236}">
                <a16:creationId xmlns:a16="http://schemas.microsoft.com/office/drawing/2014/main" id="{63A06687-C2D9-FA32-D79D-0A87900B2271}"/>
              </a:ext>
            </a:extLst>
          </p:cNvPr>
          <p:cNvSpPr/>
          <p:nvPr/>
        </p:nvSpPr>
        <p:spPr>
          <a:xfrm>
            <a:off x="7010397" y="3464676"/>
            <a:ext cx="3668110" cy="80929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Determine the unique outcomes</a:t>
            </a:r>
            <a:endParaRPr lang="en-US" dirty="0"/>
          </a:p>
        </p:txBody>
      </p:sp>
      <p:sp>
        <p:nvSpPr>
          <p:cNvPr id="11" name="Flowchart: Process 10">
            <a:extLst>
              <a:ext uri="{FF2B5EF4-FFF2-40B4-BE49-F238E27FC236}">
                <a16:creationId xmlns:a16="http://schemas.microsoft.com/office/drawing/2014/main" id="{70540BFD-A049-C5CD-FC1F-6D318FA50FA3}"/>
              </a:ext>
            </a:extLst>
          </p:cNvPr>
          <p:cNvSpPr/>
          <p:nvPr/>
        </p:nvSpPr>
        <p:spPr>
          <a:xfrm>
            <a:off x="7010397" y="4426372"/>
            <a:ext cx="3668110" cy="80929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Classify each outcome to a success (1) or failure (0)</a:t>
            </a:r>
            <a:endParaRPr lang="en-US" dirty="0"/>
          </a:p>
        </p:txBody>
      </p:sp>
      <p:sp>
        <p:nvSpPr>
          <p:cNvPr id="12" name="Flowchart: Process 11">
            <a:extLst>
              <a:ext uri="{FF2B5EF4-FFF2-40B4-BE49-F238E27FC236}">
                <a16:creationId xmlns:a16="http://schemas.microsoft.com/office/drawing/2014/main" id="{63500F17-E6C0-E8AC-1ECC-FCF55F36D99A}"/>
              </a:ext>
            </a:extLst>
          </p:cNvPr>
          <p:cNvSpPr/>
          <p:nvPr/>
        </p:nvSpPr>
        <p:spPr>
          <a:xfrm>
            <a:off x="7010397" y="5388068"/>
            <a:ext cx="3668110" cy="80929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Add a column to the DataFrame with the “class” indicating success or failure</a:t>
            </a:r>
            <a:endParaRPr lang="en-US" dirty="0"/>
          </a:p>
        </p:txBody>
      </p:sp>
      <p:cxnSp>
        <p:nvCxnSpPr>
          <p:cNvPr id="13" name="Straight Arrow Connector 12">
            <a:extLst>
              <a:ext uri="{FF2B5EF4-FFF2-40B4-BE49-F238E27FC236}">
                <a16:creationId xmlns:a16="http://schemas.microsoft.com/office/drawing/2014/main" id="{15C796B4-CA54-5FC5-DE9B-B3E707B5D23A}"/>
              </a:ext>
            </a:extLst>
          </p:cNvPr>
          <p:cNvCxnSpPr/>
          <p:nvPr/>
        </p:nvCxnSpPr>
        <p:spPr>
          <a:xfrm>
            <a:off x="8854962" y="2344507"/>
            <a:ext cx="0" cy="179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8066C24-EFB4-25D6-4D29-8588677AA486}"/>
              </a:ext>
            </a:extLst>
          </p:cNvPr>
          <p:cNvCxnSpPr>
            <a:cxnSpLocks/>
            <a:stCxn id="9" idx="2"/>
            <a:endCxn id="10" idx="0"/>
          </p:cNvCxnSpPr>
          <p:nvPr/>
        </p:nvCxnSpPr>
        <p:spPr>
          <a:xfrm>
            <a:off x="8844452" y="3312276"/>
            <a:ext cx="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28619B0-421E-1B60-43F4-B11D5C2BD70E}"/>
              </a:ext>
            </a:extLst>
          </p:cNvPr>
          <p:cNvCxnSpPr>
            <a:cxnSpLocks/>
            <a:stCxn id="10" idx="2"/>
            <a:endCxn id="11" idx="0"/>
          </p:cNvCxnSpPr>
          <p:nvPr/>
        </p:nvCxnSpPr>
        <p:spPr>
          <a:xfrm>
            <a:off x="8844452" y="4273972"/>
            <a:ext cx="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6869E52-7402-5383-156E-EF819E5DD299}"/>
              </a:ext>
            </a:extLst>
          </p:cNvPr>
          <p:cNvCxnSpPr>
            <a:cxnSpLocks/>
            <a:stCxn id="11" idx="2"/>
            <a:endCxn id="12" idx="0"/>
          </p:cNvCxnSpPr>
          <p:nvPr/>
        </p:nvCxnSpPr>
        <p:spPr>
          <a:xfrm>
            <a:off x="8844452" y="5235668"/>
            <a:ext cx="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1" y="964206"/>
            <a:ext cx="6177328" cy="549049"/>
          </a:xfrm>
          <a:prstGeom prst="rect">
            <a:avLst/>
          </a:prstGeom>
        </p:spPr>
        <p:txBody>
          <a:bodyPr lIns="91440" tIns="45720" rIns="91440" bIns="45720" anchor="t"/>
          <a:lstStyle/>
          <a:p>
            <a:pPr marL="0" indent="0">
              <a:buNone/>
            </a:pPr>
            <a:r>
              <a:rPr lang="en-US" sz="2000" dirty="0"/>
              <a:t>During the EDA process, we plotted the following:</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E26425C2-5528-7D4C-4468-6D8059A12037}"/>
              </a:ext>
            </a:extLst>
          </p:cNvPr>
          <p:cNvSpPr txBox="1"/>
          <p:nvPr/>
        </p:nvSpPr>
        <p:spPr>
          <a:xfrm>
            <a:off x="675417" y="6011323"/>
            <a:ext cx="3389326" cy="369332"/>
          </a:xfrm>
          <a:prstGeom prst="rect">
            <a:avLst/>
          </a:prstGeom>
          <a:noFill/>
        </p:spPr>
        <p:txBody>
          <a:bodyPr wrap="none" rtlCol="0">
            <a:spAutoFit/>
          </a:bodyPr>
          <a:lstStyle/>
          <a:p>
            <a:r>
              <a:rPr lang="en-US" dirty="0">
                <a:hlinkClick r:id="rId3"/>
              </a:rPr>
              <a:t>View </a:t>
            </a:r>
            <a:r>
              <a:rPr lang="en-US" dirty="0" err="1">
                <a:hlinkClick r:id="rId3"/>
              </a:rPr>
              <a:t>Jupyter</a:t>
            </a:r>
            <a:r>
              <a:rPr lang="en-US" dirty="0">
                <a:hlinkClick r:id="rId3"/>
              </a:rPr>
              <a:t> Notebook on GitHub</a:t>
            </a:r>
            <a:endParaRPr lang="en-US" dirty="0"/>
          </a:p>
        </p:txBody>
      </p:sp>
      <p:graphicFrame>
        <p:nvGraphicFramePr>
          <p:cNvPr id="6" name="Table 5">
            <a:extLst>
              <a:ext uri="{FF2B5EF4-FFF2-40B4-BE49-F238E27FC236}">
                <a16:creationId xmlns:a16="http://schemas.microsoft.com/office/drawing/2014/main" id="{5FF0BED7-3B5A-6998-C0E3-AEC72BDE08A9}"/>
              </a:ext>
            </a:extLst>
          </p:cNvPr>
          <p:cNvGraphicFramePr>
            <a:graphicFrameLocks noGrp="1"/>
          </p:cNvGraphicFramePr>
          <p:nvPr>
            <p:extLst>
              <p:ext uri="{D42A27DB-BD31-4B8C-83A1-F6EECF244321}">
                <p14:modId xmlns:p14="http://schemas.microsoft.com/office/powerpoint/2010/main" val="3272286029"/>
              </p:ext>
            </p:extLst>
          </p:nvPr>
        </p:nvGraphicFramePr>
        <p:xfrm>
          <a:off x="838199" y="1389762"/>
          <a:ext cx="10515601" cy="4584528"/>
        </p:xfrm>
        <a:graphic>
          <a:graphicData uri="http://schemas.openxmlformats.org/drawingml/2006/table">
            <a:tbl>
              <a:tblPr firstRow="1" bandRow="1">
                <a:tableStyleId>{5C22544A-7EE6-4342-B048-85BDC9FD1C3A}</a:tableStyleId>
              </a:tblPr>
              <a:tblGrid>
                <a:gridCol w="1362841">
                  <a:extLst>
                    <a:ext uri="{9D8B030D-6E8A-4147-A177-3AD203B41FA5}">
                      <a16:colId xmlns:a16="http://schemas.microsoft.com/office/drawing/2014/main" val="4152465836"/>
                    </a:ext>
                  </a:extLst>
                </a:gridCol>
                <a:gridCol w="1797269">
                  <a:extLst>
                    <a:ext uri="{9D8B030D-6E8A-4147-A177-3AD203B41FA5}">
                      <a16:colId xmlns:a16="http://schemas.microsoft.com/office/drawing/2014/main" val="3553483186"/>
                    </a:ext>
                  </a:extLst>
                </a:gridCol>
                <a:gridCol w="1755228">
                  <a:extLst>
                    <a:ext uri="{9D8B030D-6E8A-4147-A177-3AD203B41FA5}">
                      <a16:colId xmlns:a16="http://schemas.microsoft.com/office/drawing/2014/main" val="2970160354"/>
                    </a:ext>
                  </a:extLst>
                </a:gridCol>
                <a:gridCol w="5600263">
                  <a:extLst>
                    <a:ext uri="{9D8B030D-6E8A-4147-A177-3AD203B41FA5}">
                      <a16:colId xmlns:a16="http://schemas.microsoft.com/office/drawing/2014/main" val="645653282"/>
                    </a:ext>
                  </a:extLst>
                </a:gridCol>
              </a:tblGrid>
              <a:tr h="506052">
                <a:tc>
                  <a:txBody>
                    <a:bodyPr/>
                    <a:lstStyle/>
                    <a:p>
                      <a:r>
                        <a:rPr lang="en-US" dirty="0"/>
                        <a:t>Chart Type</a:t>
                      </a:r>
                    </a:p>
                  </a:txBody>
                  <a:tcPr/>
                </a:tc>
                <a:tc>
                  <a:txBody>
                    <a:bodyPr/>
                    <a:lstStyle/>
                    <a:p>
                      <a:r>
                        <a:rPr lang="en-US" dirty="0"/>
                        <a:t>Feature 1</a:t>
                      </a:r>
                    </a:p>
                  </a:txBody>
                  <a:tcPr/>
                </a:tc>
                <a:tc>
                  <a:txBody>
                    <a:bodyPr/>
                    <a:lstStyle/>
                    <a:p>
                      <a:r>
                        <a:rPr lang="en-US" dirty="0"/>
                        <a:t>Feature 2</a:t>
                      </a:r>
                    </a:p>
                  </a:txBody>
                  <a:tcPr/>
                </a:tc>
                <a:tc>
                  <a:txBody>
                    <a:bodyPr/>
                    <a:lstStyle/>
                    <a:p>
                      <a:r>
                        <a:rPr lang="en-US" dirty="0"/>
                        <a:t>The Purpose of This Chart is to show…</a:t>
                      </a:r>
                    </a:p>
                  </a:txBody>
                  <a:tcPr/>
                </a:tc>
                <a:extLst>
                  <a:ext uri="{0D108BD9-81ED-4DB2-BD59-A6C34878D82A}">
                    <a16:rowId xmlns:a16="http://schemas.microsoft.com/office/drawing/2014/main" val="3204550157"/>
                  </a:ext>
                </a:extLst>
              </a:tr>
              <a:tr h="506052">
                <a:tc>
                  <a:txBody>
                    <a:bodyPr/>
                    <a:lstStyle/>
                    <a:p>
                      <a:r>
                        <a:rPr lang="en-US" dirty="0"/>
                        <a:t>Scatter</a:t>
                      </a:r>
                    </a:p>
                  </a:txBody>
                  <a:tcPr/>
                </a:tc>
                <a:tc>
                  <a:txBody>
                    <a:bodyPr/>
                    <a:lstStyle/>
                    <a:p>
                      <a:r>
                        <a:rPr lang="en-US" dirty="0"/>
                        <a:t>Flight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Payload Mass</a:t>
                      </a:r>
                    </a:p>
                  </a:txBody>
                  <a:tcPr/>
                </a:tc>
                <a:tc>
                  <a:txBody>
                    <a:bodyPr/>
                    <a:lstStyle/>
                    <a:p>
                      <a:r>
                        <a:rPr lang="en-US" dirty="0"/>
                        <a:t>The payload mass changed over time, as the flight numbers are sequential</a:t>
                      </a:r>
                    </a:p>
                  </a:txBody>
                  <a:tcPr/>
                </a:tc>
                <a:extLst>
                  <a:ext uri="{0D108BD9-81ED-4DB2-BD59-A6C34878D82A}">
                    <a16:rowId xmlns:a16="http://schemas.microsoft.com/office/drawing/2014/main" val="3365404132"/>
                  </a:ext>
                </a:extLst>
              </a:tr>
              <a:tr h="506052">
                <a:tc>
                  <a:txBody>
                    <a:bodyPr/>
                    <a:lstStyle/>
                    <a:p>
                      <a:r>
                        <a:rPr lang="en-US" dirty="0"/>
                        <a:t>Scatter</a:t>
                      </a:r>
                    </a:p>
                  </a:txBody>
                  <a:tcPr/>
                </a:tc>
                <a:tc>
                  <a:txBody>
                    <a:bodyPr/>
                    <a:lstStyle/>
                    <a:p>
                      <a:r>
                        <a:rPr lang="en-US" dirty="0"/>
                        <a:t>Flight Number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Launch Site</a:t>
                      </a:r>
                    </a:p>
                  </a:txBody>
                  <a:tcPr/>
                </a:tc>
                <a:tc>
                  <a:txBody>
                    <a:bodyPr/>
                    <a:lstStyle/>
                    <a:p>
                      <a:r>
                        <a:rPr lang="en-US" dirty="0"/>
                        <a:t>The use of launch sites has changed over time, as the flight numbers are sequential</a:t>
                      </a:r>
                    </a:p>
                  </a:txBody>
                  <a:tcPr/>
                </a:tc>
                <a:extLst>
                  <a:ext uri="{0D108BD9-81ED-4DB2-BD59-A6C34878D82A}">
                    <a16:rowId xmlns:a16="http://schemas.microsoft.com/office/drawing/2014/main" val="3804538215"/>
                  </a:ext>
                </a:extLst>
              </a:tr>
              <a:tr h="506052">
                <a:tc>
                  <a:txBody>
                    <a:bodyPr/>
                    <a:lstStyle/>
                    <a:p>
                      <a:r>
                        <a:rPr lang="en-US" dirty="0"/>
                        <a:t>Scatter</a:t>
                      </a:r>
                    </a:p>
                  </a:txBody>
                  <a:tcPr/>
                </a:tc>
                <a:tc>
                  <a:txBody>
                    <a:bodyPr/>
                    <a:lstStyle/>
                    <a:p>
                      <a:r>
                        <a:rPr lang="en-US" dirty="0"/>
                        <a:t>Payload Mass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Launch Site</a:t>
                      </a:r>
                    </a:p>
                  </a:txBody>
                  <a:tcPr/>
                </a:tc>
                <a:tc>
                  <a:txBody>
                    <a:bodyPr/>
                    <a:lstStyle/>
                    <a:p>
                      <a:r>
                        <a:rPr lang="en-US" dirty="0"/>
                        <a:t>If some launch sites were chosen based on their payload mass</a:t>
                      </a:r>
                    </a:p>
                  </a:txBody>
                  <a:tcPr/>
                </a:tc>
                <a:extLst>
                  <a:ext uri="{0D108BD9-81ED-4DB2-BD59-A6C34878D82A}">
                    <a16:rowId xmlns:a16="http://schemas.microsoft.com/office/drawing/2014/main" val="2750025559"/>
                  </a:ext>
                </a:extLst>
              </a:tr>
              <a:tr h="506052">
                <a:tc>
                  <a:txBody>
                    <a:bodyPr/>
                    <a:lstStyle/>
                    <a:p>
                      <a:r>
                        <a:rPr lang="en-US" dirty="0"/>
                        <a:t>Bar</a:t>
                      </a:r>
                    </a:p>
                  </a:txBody>
                  <a:tcPr/>
                </a:tc>
                <a:tc>
                  <a:txBody>
                    <a:bodyPr/>
                    <a:lstStyle/>
                    <a:p>
                      <a:r>
                        <a:rPr lang="en-US" dirty="0"/>
                        <a:t>Orbit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Success Rate</a:t>
                      </a:r>
                    </a:p>
                  </a:txBody>
                  <a:tcPr/>
                </a:tc>
                <a:tc>
                  <a:txBody>
                    <a:bodyPr/>
                    <a:lstStyle/>
                    <a:p>
                      <a:r>
                        <a:rPr lang="en-US" dirty="0"/>
                        <a:t>The success rate of launches based on their orbit</a:t>
                      </a:r>
                    </a:p>
                  </a:txBody>
                  <a:tcPr/>
                </a:tc>
                <a:extLst>
                  <a:ext uri="{0D108BD9-81ED-4DB2-BD59-A6C34878D82A}">
                    <a16:rowId xmlns:a16="http://schemas.microsoft.com/office/drawing/2014/main" val="3881422827"/>
                  </a:ext>
                </a:extLst>
              </a:tr>
              <a:tr h="506052">
                <a:tc>
                  <a:txBody>
                    <a:bodyPr/>
                    <a:lstStyle/>
                    <a:p>
                      <a:r>
                        <a:rPr lang="en-US" dirty="0"/>
                        <a:t>Scatter</a:t>
                      </a:r>
                    </a:p>
                  </a:txBody>
                  <a:tcPr/>
                </a:tc>
                <a:tc>
                  <a:txBody>
                    <a:bodyPr/>
                    <a:lstStyle/>
                    <a:p>
                      <a:r>
                        <a:rPr lang="en-US" dirty="0"/>
                        <a:t>Orbit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Flight Number</a:t>
                      </a:r>
                    </a:p>
                  </a:txBody>
                  <a:tcPr/>
                </a:tc>
                <a:tc>
                  <a:txBody>
                    <a:bodyPr/>
                    <a:lstStyle/>
                    <a:p>
                      <a:r>
                        <a:rPr lang="en-US" dirty="0"/>
                        <a:t>The flight orbit has changed over time, as the flight numbers are sequential</a:t>
                      </a:r>
                    </a:p>
                  </a:txBody>
                  <a:tcPr/>
                </a:tc>
                <a:extLst>
                  <a:ext uri="{0D108BD9-81ED-4DB2-BD59-A6C34878D82A}">
                    <a16:rowId xmlns:a16="http://schemas.microsoft.com/office/drawing/2014/main" val="3866748224"/>
                  </a:ext>
                </a:extLst>
              </a:tr>
              <a:tr h="506052">
                <a:tc>
                  <a:txBody>
                    <a:bodyPr/>
                    <a:lstStyle/>
                    <a:p>
                      <a:r>
                        <a:rPr lang="en-US" dirty="0"/>
                        <a:t>Scatter</a:t>
                      </a:r>
                    </a:p>
                  </a:txBody>
                  <a:tcPr/>
                </a:tc>
                <a:tc>
                  <a:txBody>
                    <a:bodyPr/>
                    <a:lstStyle/>
                    <a:p>
                      <a:r>
                        <a:rPr lang="en-US" dirty="0"/>
                        <a:t>Payload Mass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Orbit</a:t>
                      </a:r>
                    </a:p>
                  </a:txBody>
                  <a:tcPr/>
                </a:tc>
                <a:tc>
                  <a:txBody>
                    <a:bodyPr/>
                    <a:lstStyle/>
                    <a:p>
                      <a:r>
                        <a:rPr lang="en-US" dirty="0"/>
                        <a:t>The occurrence of launch payload mass in each orbit</a:t>
                      </a:r>
                    </a:p>
                  </a:txBody>
                  <a:tcPr/>
                </a:tc>
                <a:extLst>
                  <a:ext uri="{0D108BD9-81ED-4DB2-BD59-A6C34878D82A}">
                    <a16:rowId xmlns:a16="http://schemas.microsoft.com/office/drawing/2014/main" val="2054672162"/>
                  </a:ext>
                </a:extLst>
              </a:tr>
              <a:tr h="506052">
                <a:tc>
                  <a:txBody>
                    <a:bodyPr/>
                    <a:lstStyle/>
                    <a:p>
                      <a:r>
                        <a:rPr lang="en-US" dirty="0"/>
                        <a:t>Line</a:t>
                      </a:r>
                    </a:p>
                  </a:txBody>
                  <a:tcPr/>
                </a:tc>
                <a:tc>
                  <a:txBody>
                    <a:bodyPr/>
                    <a:lstStyle/>
                    <a:p>
                      <a:r>
                        <a:rPr lang="en-US" dirty="0"/>
                        <a:t>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Class</a:t>
                      </a:r>
                    </a:p>
                  </a:txBody>
                  <a:tcPr/>
                </a:tc>
                <a:tc>
                  <a:txBody>
                    <a:bodyPr/>
                    <a:lstStyle/>
                    <a:p>
                      <a:r>
                        <a:rPr lang="en-US" dirty="0"/>
                        <a:t>The success rate by month, in chronological order</a:t>
                      </a:r>
                    </a:p>
                  </a:txBody>
                  <a:tcPr/>
                </a:tc>
                <a:extLst>
                  <a:ext uri="{0D108BD9-81ED-4DB2-BD59-A6C34878D82A}">
                    <a16:rowId xmlns:a16="http://schemas.microsoft.com/office/drawing/2014/main" val="3742963937"/>
                  </a:ext>
                </a:extLst>
              </a:tr>
            </a:tbl>
          </a:graphicData>
        </a:graphic>
      </p:graphicFrame>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EDA with SQL</a:t>
            </a:r>
          </a:p>
        </p:txBody>
      </p:sp>
      <p:sp>
        <p:nvSpPr>
          <p:cNvPr id="4" name="Slide Number Placeholder 3">
            <a:extLst>
              <a:ext uri="{FF2B5EF4-FFF2-40B4-BE49-F238E27FC236}">
                <a16:creationId xmlns:a16="http://schemas.microsoft.com/office/drawing/2014/main" id="{617B1B70-690D-5945-90C2-196E1304B45D}"/>
              </a:ext>
            </a:extLst>
          </p:cNvPr>
          <p:cNvSpPr>
            <a:spLocks/>
          </p:cNvSpPr>
          <p:nvPr/>
        </p:nvSpPr>
        <p:spPr>
          <a:xfrm>
            <a:off x="8302000" y="5972612"/>
            <a:ext cx="2272841" cy="332772"/>
          </a:xfrm>
          <a:prstGeom prst="rect">
            <a:avLst/>
          </a:prstGeom>
        </p:spPr>
        <p:txBody>
          <a:bodyPr/>
          <a:lstStyle/>
          <a:p>
            <a:pPr defTabSz="749808">
              <a:spcAft>
                <a:spcPts val="600"/>
              </a:spcAft>
            </a:pPr>
            <a:fld id="{5075537C-CA84-1446-933C-8E9D027F9201}" type="slidenum">
              <a:rPr lang="en-US" sz="1476" kern="1200">
                <a:solidFill>
                  <a:schemeClr val="tx1"/>
                </a:solidFill>
                <a:latin typeface="+mn-lt"/>
                <a:ea typeface="+mn-ea"/>
                <a:cs typeface="+mn-cs"/>
              </a:rPr>
              <a:pPr defTabSz="749808">
                <a:spcAft>
                  <a:spcPts val="600"/>
                </a:spcAft>
              </a:pPr>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1719475" y="2112579"/>
            <a:ext cx="8074577" cy="3761636"/>
          </a:xfrm>
          <a:prstGeom prst="rect">
            <a:avLst/>
          </a:prstGeom>
        </p:spPr>
        <p:txBody>
          <a:bodyPr lIns="91440" tIns="45720" rIns="91440" bIns="45720" anchor="t"/>
          <a:lstStyle/>
          <a:p>
            <a:pPr defTabSz="749808">
              <a:spcAft>
                <a:spcPts val="600"/>
              </a:spcAft>
            </a:pPr>
            <a:r>
              <a:rPr lang="en-US" sz="1476" kern="1200">
                <a:solidFill>
                  <a:schemeClr val="tx1"/>
                </a:solidFill>
                <a:latin typeface="+mn-lt"/>
                <a:ea typeface="+mn-ea"/>
                <a:cs typeface="+mn-cs"/>
              </a:rPr>
              <a:t>The following queries were used in EDA:</a:t>
            </a:r>
          </a:p>
          <a:p>
            <a:pPr defTabSz="749808">
              <a:spcAft>
                <a:spcPts val="600"/>
              </a:spcAft>
            </a:pPr>
            <a:r>
              <a:rPr lang="en-US" sz="1476" kern="1200">
                <a:solidFill>
                  <a:schemeClr val="tx1"/>
                </a:solidFill>
                <a:latin typeface="+mn-lt"/>
                <a:ea typeface="+mn-ea"/>
                <a:cs typeface="+mn-cs"/>
              </a:rPr>
              <a:t>Select distinct landing outcomes</a:t>
            </a:r>
          </a:p>
          <a:p>
            <a:pPr defTabSz="749808">
              <a:spcAft>
                <a:spcPts val="600"/>
              </a:spcAft>
            </a:pPr>
            <a:r>
              <a:rPr lang="en-US" sz="1476" kern="1200">
                <a:solidFill>
                  <a:schemeClr val="tx1"/>
                </a:solidFill>
                <a:latin typeface="+mn-lt"/>
                <a:ea typeface="+mn-ea"/>
                <a:cs typeface="+mn-cs"/>
              </a:rPr>
              <a:t>Select 5 launches in sites whose name starts with “CCA”</a:t>
            </a:r>
          </a:p>
          <a:p>
            <a:pPr defTabSz="749808">
              <a:spcAft>
                <a:spcPts val="600"/>
              </a:spcAft>
            </a:pPr>
            <a:r>
              <a:rPr lang="en-US" sz="1476" kern="1200">
                <a:solidFill>
                  <a:schemeClr val="tx1"/>
                </a:solidFill>
                <a:latin typeface="+mn-lt"/>
                <a:ea typeface="+mn-ea"/>
                <a:cs typeface="+mn-cs"/>
              </a:rPr>
              <a:t>Select total payload mass where NASA was the customer</a:t>
            </a:r>
          </a:p>
          <a:p>
            <a:pPr defTabSz="749808">
              <a:spcAft>
                <a:spcPts val="600"/>
              </a:spcAft>
            </a:pPr>
            <a:r>
              <a:rPr lang="en-US" sz="1476" kern="1200">
                <a:solidFill>
                  <a:schemeClr val="tx1"/>
                </a:solidFill>
                <a:latin typeface="+mn-lt"/>
                <a:ea typeface="+mn-ea"/>
                <a:cs typeface="+mn-cs"/>
              </a:rPr>
              <a:t>Select average payload mass for v1.0 Falcon 9 launches</a:t>
            </a:r>
          </a:p>
          <a:p>
            <a:pPr defTabSz="749808">
              <a:spcAft>
                <a:spcPts val="600"/>
              </a:spcAft>
            </a:pPr>
            <a:r>
              <a:rPr lang="en-US" sz="1476" kern="1200">
                <a:solidFill>
                  <a:schemeClr val="tx1"/>
                </a:solidFill>
                <a:latin typeface="+mn-lt"/>
                <a:ea typeface="+mn-ea"/>
                <a:cs typeface="+mn-cs"/>
              </a:rPr>
              <a:t>Select date of the earliest successful ground pad launch</a:t>
            </a:r>
          </a:p>
          <a:p>
            <a:pPr defTabSz="749808">
              <a:spcAft>
                <a:spcPts val="600"/>
              </a:spcAft>
            </a:pPr>
            <a:r>
              <a:rPr lang="en-US" sz="1476" kern="1200">
                <a:solidFill>
                  <a:schemeClr val="tx1"/>
                </a:solidFill>
                <a:latin typeface="+mn-lt"/>
                <a:ea typeface="+mn-ea"/>
                <a:cs typeface="+mn-cs"/>
              </a:rPr>
              <a:t>Select boosters that have successfully landed on a drone ship with a payload mass between 4000 and 6000 kg</a:t>
            </a:r>
          </a:p>
          <a:p>
            <a:pPr defTabSz="749808">
              <a:spcAft>
                <a:spcPts val="600"/>
              </a:spcAft>
            </a:pPr>
            <a:r>
              <a:rPr lang="en-US" sz="1476" kern="1200">
                <a:solidFill>
                  <a:schemeClr val="tx1"/>
                </a:solidFill>
                <a:latin typeface="+mn-lt"/>
                <a:ea typeface="+mn-ea"/>
                <a:cs typeface="+mn-cs"/>
              </a:rPr>
              <a:t>Select the count of missions with each mission outcome</a:t>
            </a:r>
          </a:p>
          <a:p>
            <a:pPr defTabSz="749808">
              <a:spcAft>
                <a:spcPts val="600"/>
              </a:spcAft>
            </a:pPr>
            <a:r>
              <a:rPr lang="en-US" sz="1476" kern="1200">
                <a:solidFill>
                  <a:schemeClr val="tx1"/>
                </a:solidFill>
                <a:latin typeface="+mn-lt"/>
                <a:ea typeface="+mn-ea"/>
                <a:cs typeface="+mn-cs"/>
              </a:rPr>
              <a:t>Select boosters that have carried the maximum payload</a:t>
            </a:r>
          </a:p>
          <a:p>
            <a:pPr defTabSz="749808">
              <a:spcAft>
                <a:spcPts val="600"/>
              </a:spcAft>
            </a:pPr>
            <a:r>
              <a:rPr lang="en-US" sz="1476" kern="1200">
                <a:solidFill>
                  <a:schemeClr val="tx1"/>
                </a:solidFill>
                <a:latin typeface="+mn-lt"/>
                <a:ea typeface="+mn-ea"/>
                <a:cs typeface="+mn-cs"/>
              </a:rPr>
              <a:t>Select month, landing outcome, booster version, and launch site for launches in 2015</a:t>
            </a:r>
          </a:p>
          <a:p>
            <a:pPr defTabSz="749808">
              <a:spcAft>
                <a:spcPts val="600"/>
              </a:spcAft>
            </a:pPr>
            <a:r>
              <a:rPr lang="en-US" sz="1476" kern="1200">
                <a:solidFill>
                  <a:schemeClr val="tx1"/>
                </a:solidFill>
                <a:latin typeface="+mn-lt"/>
                <a:ea typeface="+mn-ea"/>
                <a:cs typeface="+mn-cs"/>
              </a:rPr>
              <a:t>Select outcomes and their count in descending order between June 4, 2010 and March 20, 2013</a:t>
            </a:r>
          </a:p>
          <a:p>
            <a:pPr defTabSz="749808">
              <a:spcAft>
                <a:spcPts val="600"/>
              </a:spcAft>
            </a:pPr>
            <a:endParaRPr lang="en-US" sz="1476" kern="1200">
              <a:solidFill>
                <a:schemeClr val="tx1"/>
              </a:solidFill>
              <a:latin typeface="+mn-lt"/>
              <a:ea typeface="+mn-ea"/>
              <a:cs typeface="+mn-cs"/>
            </a:endParaRPr>
          </a:p>
          <a:p>
            <a:pPr>
              <a:spcAft>
                <a:spcPts val="600"/>
              </a:spcAft>
            </a:pPr>
            <a:endParaRPr lang="en-US"/>
          </a:p>
        </p:txBody>
      </p:sp>
      <p:sp>
        <p:nvSpPr>
          <p:cNvPr id="2" name="TextBox 1">
            <a:extLst>
              <a:ext uri="{FF2B5EF4-FFF2-40B4-BE49-F238E27FC236}">
                <a16:creationId xmlns:a16="http://schemas.microsoft.com/office/drawing/2014/main" id="{CD23B373-4DB0-9145-0D9B-D1FC3F29D434}"/>
              </a:ext>
            </a:extLst>
          </p:cNvPr>
          <p:cNvSpPr txBox="1"/>
          <p:nvPr/>
        </p:nvSpPr>
        <p:spPr>
          <a:xfrm>
            <a:off x="1641100" y="5960806"/>
            <a:ext cx="2808589" cy="319446"/>
          </a:xfrm>
          <a:prstGeom prst="rect">
            <a:avLst/>
          </a:prstGeom>
          <a:noFill/>
        </p:spPr>
        <p:txBody>
          <a:bodyPr wrap="none" rtlCol="0">
            <a:spAutoFit/>
          </a:bodyPr>
          <a:lstStyle/>
          <a:p>
            <a:pPr defTabSz="749808">
              <a:spcAft>
                <a:spcPts val="600"/>
              </a:spcAft>
            </a:pPr>
            <a:r>
              <a:rPr lang="en-US" sz="1476" kern="1200">
                <a:solidFill>
                  <a:schemeClr val="tx1"/>
                </a:solidFill>
                <a:latin typeface="+mn-lt"/>
                <a:ea typeface="+mn-ea"/>
                <a:cs typeface="+mn-cs"/>
                <a:hlinkClick r:id="rId2"/>
              </a:rPr>
              <a:t>View </a:t>
            </a:r>
            <a:r>
              <a:rPr lang="en-US" sz="1476" kern="1200" err="1">
                <a:solidFill>
                  <a:schemeClr val="tx1"/>
                </a:solidFill>
                <a:latin typeface="+mn-lt"/>
                <a:ea typeface="+mn-ea"/>
                <a:cs typeface="+mn-cs"/>
                <a:hlinkClick r:id="rId2"/>
              </a:rPr>
              <a:t>Jupyter</a:t>
            </a:r>
            <a:r>
              <a:rPr lang="en-US" sz="1476" kern="1200">
                <a:solidFill>
                  <a:schemeClr val="tx1"/>
                </a:solidFill>
                <a:latin typeface="+mn-lt"/>
                <a:ea typeface="+mn-ea"/>
                <a:cs typeface="+mn-cs"/>
                <a:hlinkClick r:id="rId2"/>
              </a:rPr>
              <a:t> Notebook on GitHub</a:t>
            </a:r>
            <a:endParaRPr lang="en-US"/>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723697"/>
            <a:ext cx="10515600" cy="3941379"/>
          </a:xfrm>
          <a:prstGeom prst="rect">
            <a:avLst/>
          </a:prstGeom>
        </p:spPr>
        <p:txBody>
          <a:bodyPr>
            <a:normAutofit/>
          </a:bodyPr>
          <a:lstStyle/>
          <a:p>
            <a:pPr marL="0" indent="0">
              <a:buNone/>
            </a:pPr>
            <a:r>
              <a:rPr lang="en-US" dirty="0"/>
              <a:t>Folium Map Objects:</a:t>
            </a:r>
          </a:p>
          <a:p>
            <a:r>
              <a:rPr lang="en-US" sz="2400" dirty="0"/>
              <a:t>Launch Sites</a:t>
            </a:r>
          </a:p>
          <a:p>
            <a:pPr lvl="1"/>
            <a:r>
              <a:rPr lang="en-US" sz="1800" dirty="0" err="1"/>
              <a:t>CircleMarker</a:t>
            </a:r>
            <a:r>
              <a:rPr lang="en-US" sz="1800" dirty="0"/>
              <a:t> – marks each launch site with a pin-style marker with a circle around the point.</a:t>
            </a:r>
          </a:p>
          <a:p>
            <a:pPr lvl="1"/>
            <a:r>
              <a:rPr lang="en-US" sz="1800" dirty="0"/>
              <a:t>Marker – Provides a popup description of the marker when clicked on</a:t>
            </a:r>
          </a:p>
          <a:p>
            <a:pPr lvl="1"/>
            <a:r>
              <a:rPr lang="en-US" sz="1800" dirty="0" err="1"/>
              <a:t>MarkerCluster</a:t>
            </a:r>
            <a:r>
              <a:rPr lang="en-US" sz="1800" dirty="0"/>
              <a:t> – a group of markers at the launch site that show the successful (green) and failed (red) launches at that site when clicked</a:t>
            </a:r>
          </a:p>
          <a:p>
            <a:r>
              <a:rPr lang="en-US" sz="2400" dirty="0"/>
              <a:t>Landmarks</a:t>
            </a:r>
          </a:p>
          <a:p>
            <a:pPr lvl="1"/>
            <a:r>
              <a:rPr lang="en-US" sz="1800" dirty="0" err="1"/>
              <a:t>DivIcon</a:t>
            </a:r>
            <a:r>
              <a:rPr lang="en-US" sz="1800" dirty="0"/>
              <a:t> – a label that shows the distance that was measured from the nearest launch site to this position</a:t>
            </a:r>
          </a:p>
          <a:p>
            <a:pPr lvl="1"/>
            <a:r>
              <a:rPr lang="en-US" sz="1800" dirty="0" err="1"/>
              <a:t>PolyLine</a:t>
            </a:r>
            <a:r>
              <a:rPr lang="en-US" sz="1800" dirty="0"/>
              <a:t> – a line connecting the launch site to the landmark</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F9DABB5D-AF51-6958-A468-9D25F74B850A}"/>
              </a:ext>
            </a:extLst>
          </p:cNvPr>
          <p:cNvSpPr txBox="1"/>
          <p:nvPr/>
        </p:nvSpPr>
        <p:spPr>
          <a:xfrm>
            <a:off x="675417" y="6011323"/>
            <a:ext cx="3389326" cy="369332"/>
          </a:xfrm>
          <a:prstGeom prst="rect">
            <a:avLst/>
          </a:prstGeom>
          <a:noFill/>
        </p:spPr>
        <p:txBody>
          <a:bodyPr wrap="none" rtlCol="0">
            <a:spAutoFit/>
          </a:bodyPr>
          <a:lstStyle/>
          <a:p>
            <a:r>
              <a:rPr lang="en-US" dirty="0">
                <a:hlinkClick r:id="rId3"/>
              </a:rPr>
              <a:t>View </a:t>
            </a:r>
            <a:r>
              <a:rPr lang="en-US" dirty="0" err="1">
                <a:hlinkClick r:id="rId3"/>
              </a:rPr>
              <a:t>Jupyter</a:t>
            </a:r>
            <a:r>
              <a:rPr lang="en-US" dirty="0">
                <a:hlinkClick r:id="rId3"/>
              </a:rPr>
              <a:t> Notebook on GitHub</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986"/>
            <a:ext cx="10687961" cy="4430275"/>
          </a:xfrm>
          <a:prstGeom prst="rect">
            <a:avLst/>
          </a:prstGeom>
        </p:spPr>
        <p:txBody>
          <a:bodyPr vert="horz" lIns="91440" tIns="45720" rIns="91440" bIns="45720" rtlCol="0" anchor="t">
            <a:normAutofit fontScale="92500" lnSpcReduction="10000"/>
          </a:bodyPr>
          <a:lstStyle/>
          <a:p>
            <a:pPr marL="0" indent="0">
              <a:buNone/>
            </a:pPr>
            <a:r>
              <a:rPr lang="en-US" dirty="0"/>
              <a:t>Dashboard Characteristics (Features and Interactions):</a:t>
            </a:r>
          </a:p>
          <a:p>
            <a:r>
              <a:rPr lang="en-US" dirty="0"/>
              <a:t>Dropdown - options to view all sites, or select a specific site</a:t>
            </a:r>
          </a:p>
          <a:p>
            <a:r>
              <a:rPr lang="en-US" dirty="0"/>
              <a:t>Pie chart – automatically updates when the Launch Site dropdown is changed.</a:t>
            </a:r>
          </a:p>
          <a:p>
            <a:pPr lvl="1"/>
            <a:r>
              <a:rPr lang="en-US" dirty="0"/>
              <a:t>When all sites are selected, it will compare the successful launches for the different sites</a:t>
            </a:r>
          </a:p>
          <a:p>
            <a:pPr lvl="1"/>
            <a:r>
              <a:rPr lang="en-US" dirty="0"/>
              <a:t>When a specific site is selected, it will compare success vs failure for that site</a:t>
            </a:r>
          </a:p>
          <a:p>
            <a:r>
              <a:rPr lang="en-US" dirty="0"/>
              <a:t>Slider – allows restricting the payloads that will be shown on the scatter plot</a:t>
            </a:r>
          </a:p>
          <a:p>
            <a:r>
              <a:rPr lang="en-US" dirty="0"/>
              <a:t>Scatter Plot – automatically updates when the Launch Site dropdown OR the Payload Slider are changed. It displays the launches for the given site(s) and the payloads within the range selected</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92A18B19-D08E-2148-D293-3E0A61C4E565}"/>
              </a:ext>
            </a:extLst>
          </p:cNvPr>
          <p:cNvSpPr txBox="1"/>
          <p:nvPr/>
        </p:nvSpPr>
        <p:spPr>
          <a:xfrm>
            <a:off x="675417" y="6011323"/>
            <a:ext cx="3389326" cy="369332"/>
          </a:xfrm>
          <a:prstGeom prst="rect">
            <a:avLst/>
          </a:prstGeom>
          <a:noFill/>
        </p:spPr>
        <p:txBody>
          <a:bodyPr wrap="none" rtlCol="0">
            <a:spAutoFit/>
          </a:bodyPr>
          <a:lstStyle/>
          <a:p>
            <a:r>
              <a:rPr lang="en-US" dirty="0">
                <a:hlinkClick r:id="rId3"/>
              </a:rPr>
              <a:t>View </a:t>
            </a:r>
            <a:r>
              <a:rPr lang="en-US" dirty="0" err="1">
                <a:hlinkClick r:id="rId3"/>
              </a:rPr>
              <a:t>Jupyter</a:t>
            </a:r>
            <a:r>
              <a:rPr lang="en-US" dirty="0">
                <a:hlinkClick r:id="rId3"/>
              </a:rPr>
              <a:t> Notebook on GitHub</a:t>
            </a:r>
            <a:endParaRPr lang="en-US"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0825"/>
            <a:ext cx="5735893"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Model Selection was done by comparing accuracy among different estimators with a scaled, common training and testing data set. Accuracy was also compared visually by producing a confusion matrix.</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Estimators used:</a:t>
            </a:r>
          </a:p>
          <a:p>
            <a:pPr>
              <a:lnSpc>
                <a:spcPct val="100000"/>
              </a:lnSpc>
              <a:spcBef>
                <a:spcPts val="0"/>
              </a:spcBef>
            </a:pPr>
            <a:r>
              <a:rPr lang="en-US" sz="2200" dirty="0">
                <a:solidFill>
                  <a:schemeClr val="accent3">
                    <a:lumMod val="25000"/>
                  </a:schemeClr>
                </a:solidFill>
                <a:latin typeface="Abadi" panose="020B0604020104020204" pitchFamily="34" charset="0"/>
              </a:rPr>
              <a:t>Logistic Regression</a:t>
            </a:r>
          </a:p>
          <a:p>
            <a:pPr>
              <a:lnSpc>
                <a:spcPct val="100000"/>
              </a:lnSpc>
              <a:spcBef>
                <a:spcPts val="0"/>
              </a:spcBef>
            </a:pPr>
            <a:r>
              <a:rPr lang="en-US" sz="2200" dirty="0">
                <a:solidFill>
                  <a:schemeClr val="accent3">
                    <a:lumMod val="25000"/>
                  </a:schemeClr>
                </a:solidFill>
                <a:latin typeface="Abadi" panose="020B0604020104020204" pitchFamily="34" charset="0"/>
              </a:rPr>
              <a:t>SVC</a:t>
            </a:r>
          </a:p>
          <a:p>
            <a:pPr>
              <a:lnSpc>
                <a:spcPct val="100000"/>
              </a:lnSpc>
              <a:spcBef>
                <a:spcPts val="0"/>
              </a:spcBef>
            </a:pPr>
            <a:r>
              <a:rPr lang="en-US" sz="2200" dirty="0">
                <a:solidFill>
                  <a:schemeClr val="accent3">
                    <a:lumMod val="25000"/>
                  </a:schemeClr>
                </a:solidFill>
                <a:latin typeface="Abadi" panose="020B0604020104020204" pitchFamily="34" charset="0"/>
              </a:rPr>
              <a:t>Decision Tree</a:t>
            </a:r>
          </a:p>
          <a:p>
            <a:pPr>
              <a:lnSpc>
                <a:spcPct val="100000"/>
              </a:lnSpc>
              <a:spcBef>
                <a:spcPts val="0"/>
              </a:spcBef>
            </a:pPr>
            <a:r>
              <a:rPr lang="en-US" sz="2200" dirty="0">
                <a:solidFill>
                  <a:schemeClr val="accent3">
                    <a:lumMod val="25000"/>
                  </a:schemeClr>
                </a:solidFill>
                <a:latin typeface="Abadi" panose="020B0604020104020204" pitchFamily="34" charset="0"/>
              </a:rPr>
              <a:t>K-Nearest Neighbor</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5375DE4F-385B-9D63-4836-CEC9244AC9E6}"/>
              </a:ext>
            </a:extLst>
          </p:cNvPr>
          <p:cNvSpPr txBox="1"/>
          <p:nvPr/>
        </p:nvSpPr>
        <p:spPr>
          <a:xfrm>
            <a:off x="675417" y="6011323"/>
            <a:ext cx="3389326" cy="369332"/>
          </a:xfrm>
          <a:prstGeom prst="rect">
            <a:avLst/>
          </a:prstGeom>
          <a:noFill/>
        </p:spPr>
        <p:txBody>
          <a:bodyPr wrap="none" rtlCol="0">
            <a:spAutoFit/>
          </a:bodyPr>
          <a:lstStyle/>
          <a:p>
            <a:r>
              <a:rPr lang="en-US" dirty="0">
                <a:hlinkClick r:id="rId3"/>
              </a:rPr>
              <a:t>View </a:t>
            </a:r>
            <a:r>
              <a:rPr lang="en-US" dirty="0" err="1">
                <a:hlinkClick r:id="rId3"/>
              </a:rPr>
              <a:t>Jupyter</a:t>
            </a:r>
            <a:r>
              <a:rPr lang="en-US" dirty="0">
                <a:hlinkClick r:id="rId3"/>
              </a:rPr>
              <a:t> Notebook on GitHub</a:t>
            </a:r>
            <a:endParaRPr lang="en-US" dirty="0"/>
          </a:p>
        </p:txBody>
      </p:sp>
      <p:sp>
        <p:nvSpPr>
          <p:cNvPr id="6" name="Flowchart: Process 5">
            <a:extLst>
              <a:ext uri="{FF2B5EF4-FFF2-40B4-BE49-F238E27FC236}">
                <a16:creationId xmlns:a16="http://schemas.microsoft.com/office/drawing/2014/main" id="{E891EA9A-AC8C-055C-71B2-926860927E82}"/>
              </a:ext>
            </a:extLst>
          </p:cNvPr>
          <p:cNvSpPr/>
          <p:nvPr/>
        </p:nvSpPr>
        <p:spPr>
          <a:xfrm>
            <a:off x="7010397" y="1535211"/>
            <a:ext cx="3668110" cy="80929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Capture “y” as the class column in the data</a:t>
            </a:r>
          </a:p>
        </p:txBody>
      </p:sp>
      <p:sp>
        <p:nvSpPr>
          <p:cNvPr id="7" name="Flowchart: Process 6">
            <a:extLst>
              <a:ext uri="{FF2B5EF4-FFF2-40B4-BE49-F238E27FC236}">
                <a16:creationId xmlns:a16="http://schemas.microsoft.com/office/drawing/2014/main" id="{2230972C-18D6-1F0B-AB41-5C48F03A97F8}"/>
              </a:ext>
            </a:extLst>
          </p:cNvPr>
          <p:cNvSpPr/>
          <p:nvPr/>
        </p:nvSpPr>
        <p:spPr>
          <a:xfrm>
            <a:off x="7010397" y="2502980"/>
            <a:ext cx="3668110" cy="80929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Capture and scale “X” as the other features of the data</a:t>
            </a:r>
          </a:p>
        </p:txBody>
      </p:sp>
      <p:sp>
        <p:nvSpPr>
          <p:cNvPr id="8" name="Flowchart: Process 7">
            <a:extLst>
              <a:ext uri="{FF2B5EF4-FFF2-40B4-BE49-F238E27FC236}">
                <a16:creationId xmlns:a16="http://schemas.microsoft.com/office/drawing/2014/main" id="{C7D41F2C-2683-F045-C4EA-EB4AFD59579A}"/>
              </a:ext>
            </a:extLst>
          </p:cNvPr>
          <p:cNvSpPr/>
          <p:nvPr/>
        </p:nvSpPr>
        <p:spPr>
          <a:xfrm>
            <a:off x="7010397" y="3464676"/>
            <a:ext cx="3668110" cy="80929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Split training (80%) and testing data (20%)</a:t>
            </a:r>
          </a:p>
        </p:txBody>
      </p:sp>
      <p:sp>
        <p:nvSpPr>
          <p:cNvPr id="9" name="Flowchart: Process 8">
            <a:extLst>
              <a:ext uri="{FF2B5EF4-FFF2-40B4-BE49-F238E27FC236}">
                <a16:creationId xmlns:a16="http://schemas.microsoft.com/office/drawing/2014/main" id="{982DD3A0-6E41-9209-9712-43C58199D2ED}"/>
              </a:ext>
            </a:extLst>
          </p:cNvPr>
          <p:cNvSpPr/>
          <p:nvPr/>
        </p:nvSpPr>
        <p:spPr>
          <a:xfrm>
            <a:off x="7010397" y="4426372"/>
            <a:ext cx="3668110" cy="80929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Test each estimator using </a:t>
            </a:r>
            <a:r>
              <a:rPr lang="en-US" dirty="0" err="1"/>
              <a:t>GridSearchCV</a:t>
            </a:r>
            <a:endParaRPr lang="en-US" dirty="0"/>
          </a:p>
        </p:txBody>
      </p:sp>
      <p:sp>
        <p:nvSpPr>
          <p:cNvPr id="10" name="Flowchart: Process 9">
            <a:extLst>
              <a:ext uri="{FF2B5EF4-FFF2-40B4-BE49-F238E27FC236}">
                <a16:creationId xmlns:a16="http://schemas.microsoft.com/office/drawing/2014/main" id="{15A56041-1BAD-DF9A-4080-4BFBA098EBC9}"/>
              </a:ext>
            </a:extLst>
          </p:cNvPr>
          <p:cNvSpPr/>
          <p:nvPr/>
        </p:nvSpPr>
        <p:spPr>
          <a:xfrm>
            <a:off x="7010397" y="5388068"/>
            <a:ext cx="3668110" cy="80929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Visually confirm the confusion matrix to determine the most accurate</a:t>
            </a:r>
          </a:p>
        </p:txBody>
      </p:sp>
      <p:cxnSp>
        <p:nvCxnSpPr>
          <p:cNvPr id="11" name="Straight Arrow Connector 10">
            <a:extLst>
              <a:ext uri="{FF2B5EF4-FFF2-40B4-BE49-F238E27FC236}">
                <a16:creationId xmlns:a16="http://schemas.microsoft.com/office/drawing/2014/main" id="{483C5A34-D102-DC3F-4899-20CC386BA7E4}"/>
              </a:ext>
            </a:extLst>
          </p:cNvPr>
          <p:cNvCxnSpPr/>
          <p:nvPr/>
        </p:nvCxnSpPr>
        <p:spPr>
          <a:xfrm>
            <a:off x="8854962" y="2344507"/>
            <a:ext cx="0" cy="179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C101C94-BF16-9A1A-6146-B2EF0175442F}"/>
              </a:ext>
            </a:extLst>
          </p:cNvPr>
          <p:cNvCxnSpPr>
            <a:cxnSpLocks/>
            <a:stCxn id="7" idx="2"/>
            <a:endCxn id="8" idx="0"/>
          </p:cNvCxnSpPr>
          <p:nvPr/>
        </p:nvCxnSpPr>
        <p:spPr>
          <a:xfrm>
            <a:off x="8844452" y="3312276"/>
            <a:ext cx="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C604212-F121-6349-6E37-F23F370325B6}"/>
              </a:ext>
            </a:extLst>
          </p:cNvPr>
          <p:cNvCxnSpPr>
            <a:cxnSpLocks/>
            <a:stCxn id="8" idx="2"/>
            <a:endCxn id="9" idx="0"/>
          </p:cNvCxnSpPr>
          <p:nvPr/>
        </p:nvCxnSpPr>
        <p:spPr>
          <a:xfrm>
            <a:off x="8844452" y="4273972"/>
            <a:ext cx="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2299932-199F-CA8A-F77C-A0A3271863E9}"/>
              </a:ext>
            </a:extLst>
          </p:cNvPr>
          <p:cNvCxnSpPr>
            <a:cxnSpLocks/>
            <a:stCxn id="9" idx="2"/>
            <a:endCxn id="10" idx="0"/>
          </p:cNvCxnSpPr>
          <p:nvPr/>
        </p:nvCxnSpPr>
        <p:spPr>
          <a:xfrm>
            <a:off x="8844452" y="5235668"/>
            <a:ext cx="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16</a:t>
            </a:fld>
            <a:endParaRPr lang="en-US" sz="1100">
              <a:solidFill>
                <a:schemeClr val="tx1">
                  <a:lumMod val="50000"/>
                  <a:lumOff val="50000"/>
                </a:schemeClr>
              </a:solidFill>
              <a:latin typeface="+mn-lt"/>
            </a:endParaRPr>
          </a:p>
        </p:txBody>
      </p:sp>
      <p:graphicFrame>
        <p:nvGraphicFramePr>
          <p:cNvPr id="10" name="Content Placeholder 2">
            <a:extLst>
              <a:ext uri="{FF2B5EF4-FFF2-40B4-BE49-F238E27FC236}">
                <a16:creationId xmlns:a16="http://schemas.microsoft.com/office/drawing/2014/main" id="{779B2778-2759-773B-1E88-963F57576971}"/>
              </a:ext>
            </a:extLst>
          </p:cNvPr>
          <p:cNvGraphicFramePr/>
          <p:nvPr>
            <p:extLst>
              <p:ext uri="{D42A27DB-BD31-4B8C-83A1-F6EECF244321}">
                <p14:modId xmlns:p14="http://schemas.microsoft.com/office/powerpoint/2010/main" val="194095947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86DCB50-DD81-D170-A2D1-349089953217}"/>
              </a:ext>
            </a:extLst>
          </p:cNvPr>
          <p:cNvSpPr txBox="1"/>
          <p:nvPr/>
        </p:nvSpPr>
        <p:spPr>
          <a:xfrm>
            <a:off x="872358" y="1743247"/>
            <a:ext cx="9049407" cy="461665"/>
          </a:xfrm>
          <a:prstGeom prst="rect">
            <a:avLst/>
          </a:prstGeom>
          <a:noFill/>
        </p:spPr>
        <p:txBody>
          <a:bodyPr wrap="square">
            <a:spAutoFit/>
          </a:bodyPr>
          <a:lstStyle/>
          <a:p>
            <a:pPr marL="0" indent="0">
              <a:lnSpc>
                <a:spcPct val="100000"/>
              </a:lnSpc>
              <a:spcBef>
                <a:spcPts val="1400"/>
              </a:spcBef>
              <a:buNone/>
            </a:pPr>
            <a:r>
              <a:rPr lang="en-US" sz="2400" dirty="0">
                <a:solidFill>
                  <a:schemeClr val="accent3">
                    <a:lumMod val="25000"/>
                  </a:schemeClr>
                </a:solidFill>
              </a:rPr>
              <a:t>The following slides will show the following results:</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pic>
        <p:nvPicPr>
          <p:cNvPr id="6" name="Picture 5">
            <a:extLst>
              <a:ext uri="{FF2B5EF4-FFF2-40B4-BE49-F238E27FC236}">
                <a16:creationId xmlns:a16="http://schemas.microsoft.com/office/drawing/2014/main" id="{1DB85E54-3BB2-F1E1-86D9-700133D6BC27}"/>
              </a:ext>
            </a:extLst>
          </p:cNvPr>
          <p:cNvPicPr>
            <a:picLocks noChangeAspect="1"/>
          </p:cNvPicPr>
          <p:nvPr/>
        </p:nvPicPr>
        <p:blipFill>
          <a:blip r:embed="rId2"/>
          <a:stretch>
            <a:fillRect/>
          </a:stretch>
        </p:blipFill>
        <p:spPr>
          <a:xfrm>
            <a:off x="1158955" y="825255"/>
            <a:ext cx="9875259" cy="1925676"/>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0779" y="3884452"/>
            <a:ext cx="5723021" cy="2398713"/>
          </a:xfrm>
          <a:prstGeom prst="rect">
            <a:avLst/>
          </a:prstGeom>
        </p:spPr>
        <p:txBody>
          <a:bodyPr vert="horz" lIns="91440" tIns="45720" rIns="91440" bIns="45720" rtlCol="0" anchor="ctr">
            <a:normAutofit/>
          </a:bodyPr>
          <a:lstStyle/>
          <a:p>
            <a:pPr marL="0" indent="0">
              <a:spcBef>
                <a:spcPts val="1400"/>
              </a:spcBef>
              <a:buNone/>
            </a:pPr>
            <a:r>
              <a:rPr lang="en-US" sz="2000" dirty="0"/>
              <a:t>This scatter plot shows the occurrence of launches and their location in chronological order.</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18</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Launch Site</a:t>
            </a:r>
          </a:p>
        </p:txBody>
      </p:sp>
      <p:pic>
        <p:nvPicPr>
          <p:cNvPr id="6" name="Picture 5">
            <a:extLst>
              <a:ext uri="{FF2B5EF4-FFF2-40B4-BE49-F238E27FC236}">
                <a16:creationId xmlns:a16="http://schemas.microsoft.com/office/drawing/2014/main" id="{C6FEBC90-517A-984A-40BE-A6B19246A91B}"/>
              </a:ext>
            </a:extLst>
          </p:cNvPr>
          <p:cNvPicPr>
            <a:picLocks noChangeAspect="1"/>
          </p:cNvPicPr>
          <p:nvPr/>
        </p:nvPicPr>
        <p:blipFill>
          <a:blip r:embed="rId2"/>
          <a:stretch>
            <a:fillRect/>
          </a:stretch>
        </p:blipFill>
        <p:spPr>
          <a:xfrm>
            <a:off x="1158955" y="825255"/>
            <a:ext cx="9875259" cy="1925676"/>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0779" y="3884452"/>
            <a:ext cx="5723021" cy="2398713"/>
          </a:xfrm>
          <a:prstGeom prst="rect">
            <a:avLst/>
          </a:prstGeom>
        </p:spPr>
        <p:txBody>
          <a:bodyPr vert="horz" lIns="91440" tIns="45720" rIns="91440" bIns="45720" rtlCol="0" anchor="ctr">
            <a:normAutofit/>
          </a:bodyPr>
          <a:lstStyle/>
          <a:p>
            <a:pPr marL="0" indent="0">
              <a:spcBef>
                <a:spcPts val="1400"/>
              </a:spcBef>
              <a:buNone/>
            </a:pPr>
            <a:r>
              <a:rPr lang="en-US" sz="2000" dirty="0"/>
              <a:t>This scatter plot shows the size of the rocket pay load in chronological order.</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19</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823878" y="741391"/>
            <a:ext cx="4491821" cy="161620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dirty="0">
                <a:solidFill>
                  <a:schemeClr val="tx1"/>
                </a:solidFill>
                <a:latin typeface="+mj-lt"/>
                <a:ea typeface="+mj-ea"/>
                <a:cs typeface="+mj-cs"/>
              </a:rPr>
              <a:t>Success Rate vs. Orbit Type</a:t>
            </a:r>
          </a:p>
        </p:txBody>
      </p:sp>
      <p:grpSp>
        <p:nvGrpSpPr>
          <p:cNvPr id="11" name="Group 10">
            <a:extLst>
              <a:ext uri="{FF2B5EF4-FFF2-40B4-BE49-F238E27FC236}">
                <a16:creationId xmlns:a16="http://schemas.microsoft.com/office/drawing/2014/main" id="{5EFBDE31-BB3E-6CFC-23CD-B5976DA384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3362" cy="6858000"/>
            <a:chOff x="12068638" y="0"/>
            <a:chExt cx="123362" cy="6858000"/>
          </a:xfrm>
        </p:grpSpPr>
        <p:sp>
          <p:nvSpPr>
            <p:cNvPr id="12" name="Rectangle 11">
              <a:extLst>
                <a:ext uri="{FF2B5EF4-FFF2-40B4-BE49-F238E27FC236}">
                  <a16:creationId xmlns:a16="http://schemas.microsoft.com/office/drawing/2014/main" id="{180A60EC-72BB-121F-556A-E2837FD99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91A2FAE-D41C-FF5D-B0A0-7808248ED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4139706"/>
              <a:ext cx="123362" cy="2718294"/>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823878" y="2533476"/>
            <a:ext cx="4491820" cy="3447832"/>
          </a:xfrm>
          <a:prstGeom prst="rect">
            <a:avLst/>
          </a:prstGeom>
        </p:spPr>
        <p:txBody>
          <a:bodyPr vert="horz" lIns="91440" tIns="45720" rIns="91440" bIns="45720" rtlCol="0" anchor="t">
            <a:normAutofit/>
          </a:bodyPr>
          <a:lstStyle/>
          <a:p>
            <a:pPr marL="0" indent="0">
              <a:spcBef>
                <a:spcPts val="1400"/>
              </a:spcBef>
              <a:buNone/>
            </a:pPr>
            <a:r>
              <a:rPr lang="en-US" sz="2000" dirty="0"/>
              <a:t>This chart shows the success rate of each type of launch orbit, where 1.0 is 100%</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chemeClr val="tx1">
                    <a:lumMod val="50000"/>
                    <a:lumOff val="50000"/>
                  </a:schemeClr>
                </a:solidFill>
                <a:latin typeface="Calibri" panose="020F0502020204030204"/>
              </a:rPr>
              <a:pPr>
                <a:spcAft>
                  <a:spcPts val="600"/>
                </a:spcAft>
                <a:defRPr/>
              </a:pPr>
              <a:t>20</a:t>
            </a:fld>
            <a:endParaRPr lang="en-US" sz="1200">
              <a:solidFill>
                <a:schemeClr val="tx1">
                  <a:lumMod val="50000"/>
                  <a:lumOff val="50000"/>
                </a:schemeClr>
              </a:solidFill>
              <a:latin typeface="Calibri" panose="020F0502020204030204"/>
            </a:endParaRPr>
          </a:p>
        </p:txBody>
      </p:sp>
      <p:pic>
        <p:nvPicPr>
          <p:cNvPr id="8" name="Picture 7">
            <a:extLst>
              <a:ext uri="{FF2B5EF4-FFF2-40B4-BE49-F238E27FC236}">
                <a16:creationId xmlns:a16="http://schemas.microsoft.com/office/drawing/2014/main" id="{D4F310C2-A6BE-0707-2682-BF6F43A751C2}"/>
              </a:ext>
            </a:extLst>
          </p:cNvPr>
          <p:cNvPicPr>
            <a:picLocks noChangeAspect="1"/>
          </p:cNvPicPr>
          <p:nvPr/>
        </p:nvPicPr>
        <p:blipFill>
          <a:blip r:embed="rId2"/>
          <a:stretch>
            <a:fillRect/>
          </a:stretch>
        </p:blipFill>
        <p:spPr>
          <a:xfrm>
            <a:off x="123361" y="28731"/>
            <a:ext cx="6706431" cy="669274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96F992-698C-48C0-9D89-70DA4CE92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18984" y="4230093"/>
            <a:ext cx="4150581" cy="180016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chemeClr val="tx1"/>
                </a:solidFill>
                <a:latin typeface="+mj-lt"/>
                <a:ea typeface="+mj-ea"/>
                <a:cs typeface="+mj-cs"/>
              </a:rPr>
              <a:t>Flight Number vs. Orbit Type</a:t>
            </a:r>
          </a:p>
        </p:txBody>
      </p:sp>
      <p:pic>
        <p:nvPicPr>
          <p:cNvPr id="6" name="Picture 5">
            <a:extLst>
              <a:ext uri="{FF2B5EF4-FFF2-40B4-BE49-F238E27FC236}">
                <a16:creationId xmlns:a16="http://schemas.microsoft.com/office/drawing/2014/main" id="{4FDC4370-9F3B-E435-F99A-BD2A1A14A8C5}"/>
              </a:ext>
            </a:extLst>
          </p:cNvPr>
          <p:cNvPicPr>
            <a:picLocks noChangeAspect="1"/>
          </p:cNvPicPr>
          <p:nvPr/>
        </p:nvPicPr>
        <p:blipFill>
          <a:blip r:embed="rId2"/>
          <a:stretch>
            <a:fillRect/>
          </a:stretch>
        </p:blipFill>
        <p:spPr>
          <a:xfrm>
            <a:off x="556592" y="1084810"/>
            <a:ext cx="11139778" cy="2200105"/>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3545" y="4230094"/>
            <a:ext cx="5848138" cy="1800164"/>
          </a:xfrm>
          <a:prstGeom prst="rect">
            <a:avLst/>
          </a:prstGeom>
        </p:spPr>
        <p:txBody>
          <a:bodyPr vert="horz" lIns="91440" tIns="45720" rIns="91440" bIns="45720" rtlCol="0" anchor="t">
            <a:normAutofit/>
          </a:bodyPr>
          <a:lstStyle/>
          <a:p>
            <a:pPr marL="0" indent="0">
              <a:spcBef>
                <a:spcPts val="1400"/>
              </a:spcBef>
              <a:buNone/>
            </a:pPr>
            <a:r>
              <a:rPr lang="en-US" sz="2000" dirty="0"/>
              <a:t>This scatter plot shows the orbit of each flight in chronological order, with the color indicating whether the launch had succeeded (red) or failed (blue)</a:t>
            </a:r>
          </a:p>
        </p:txBody>
      </p:sp>
      <p:sp>
        <p:nvSpPr>
          <p:cNvPr id="13" name="Rectangle 12">
            <a:extLst>
              <a:ext uri="{FF2B5EF4-FFF2-40B4-BE49-F238E27FC236}">
                <a16:creationId xmlns:a16="http://schemas.microsoft.com/office/drawing/2014/main" id="{E7BFF8DC-0AE7-4AD2-9B28-2E5F26D62C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E0162AD-C6E5-4BF8-A453-76ADB3687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rgbClr val="000000">
                  <a:alpha val="31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1704320" y="6451877"/>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rgbClr val="FFFFFF"/>
                </a:solidFill>
                <a:latin typeface="+mn-lt"/>
              </a:rPr>
              <a:pPr>
                <a:spcAft>
                  <a:spcPts val="600"/>
                </a:spcAft>
              </a:pPr>
              <a:t>21</a:t>
            </a:fld>
            <a:endParaRPr lang="en-US" sz="1100">
              <a:solidFill>
                <a:srgbClr val="FFFFFF"/>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Payload vs. Orbit Type</a:t>
            </a:r>
          </a:p>
        </p:txBody>
      </p:sp>
      <p:sp>
        <p:nvSpPr>
          <p:cNvPr id="5" name="Slide Number Placeholder 4">
            <a:extLst>
              <a:ext uri="{FF2B5EF4-FFF2-40B4-BE49-F238E27FC236}">
                <a16:creationId xmlns:a16="http://schemas.microsoft.com/office/drawing/2014/main" id="{31BF7889-073A-E045-A3F2-45D63BD0FDC0}"/>
              </a:ext>
            </a:extLst>
          </p:cNvPr>
          <p:cNvSpPr>
            <a:spLocks/>
          </p:cNvSpPr>
          <p:nvPr/>
        </p:nvSpPr>
        <p:spPr>
          <a:xfrm>
            <a:off x="11415619" y="6177846"/>
            <a:ext cx="776381" cy="359993"/>
          </a:xfrm>
          <a:prstGeom prst="rect">
            <a:avLst/>
          </a:prstGeom>
        </p:spPr>
        <p:txBody>
          <a:bodyPr/>
          <a:lstStyle/>
          <a:p>
            <a:pPr defTabSz="813816">
              <a:spcAft>
                <a:spcPts val="600"/>
              </a:spcAft>
            </a:pPr>
            <a:fld id="{5075537C-CA84-1446-933C-8E9D027F9201}" type="slidenum">
              <a:rPr lang="en-US" sz="1602" kern="1200">
                <a:solidFill>
                  <a:schemeClr val="tx1"/>
                </a:solidFill>
                <a:latin typeface="+mn-lt"/>
                <a:ea typeface="+mn-ea"/>
                <a:cs typeface="+mn-cs"/>
              </a:rPr>
              <a:pPr defTabSz="813816">
                <a:spcAft>
                  <a:spcPts val="600"/>
                </a:spcAft>
              </a:pPr>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p:cNvSpPr>
          <p:nvPr/>
        </p:nvSpPr>
        <p:spPr>
          <a:xfrm>
            <a:off x="1733618" y="4967237"/>
            <a:ext cx="8209167" cy="1210609"/>
          </a:xfrm>
          <a:prstGeom prst="rect">
            <a:avLst/>
          </a:prstGeom>
        </p:spPr>
        <p:txBody>
          <a:bodyPr>
            <a:normAutofit/>
          </a:bodyPr>
          <a:lstStyle/>
          <a:p>
            <a:pPr defTabSz="813816">
              <a:spcBef>
                <a:spcPts val="1246"/>
              </a:spcBef>
            </a:pPr>
            <a:r>
              <a:rPr lang="en-US" sz="1958" kern="1200" dirty="0">
                <a:solidFill>
                  <a:schemeClr val="accent3">
                    <a:lumMod val="25000"/>
                  </a:schemeClr>
                </a:solidFill>
                <a:latin typeface="Abadi" panose="020B0604020104020204" pitchFamily="34" charset="0"/>
                <a:ea typeface="+mn-ea"/>
                <a:cs typeface="+mn-cs"/>
              </a:rPr>
              <a:t>This scatter plot shows the orbits achieved by different payload masses.</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EF4E0A62-E550-66C6-7374-E5C81CA4A790}"/>
              </a:ext>
            </a:extLst>
          </p:cNvPr>
          <p:cNvPicPr>
            <a:picLocks noChangeAspect="1"/>
          </p:cNvPicPr>
          <p:nvPr/>
        </p:nvPicPr>
        <p:blipFill>
          <a:blip r:embed="rId2"/>
          <a:stretch>
            <a:fillRect/>
          </a:stretch>
        </p:blipFill>
        <p:spPr>
          <a:xfrm>
            <a:off x="487791" y="2072018"/>
            <a:ext cx="10927829" cy="214471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2366" y="2194102"/>
            <a:ext cx="3427001" cy="3908586"/>
          </a:xfrm>
          <a:prstGeom prst="rect">
            <a:avLst/>
          </a:prstGeom>
        </p:spPr>
        <p:txBody>
          <a:bodyPr vert="horz" lIns="91440" tIns="45720" rIns="91440" bIns="45720" rtlCol="0">
            <a:normAutofit/>
          </a:bodyPr>
          <a:lstStyle/>
          <a:p>
            <a:pPr marL="0" indent="0">
              <a:spcBef>
                <a:spcPts val="1400"/>
              </a:spcBef>
              <a:buNone/>
            </a:pPr>
            <a:r>
              <a:rPr lang="en-US" sz="2000" dirty="0"/>
              <a:t>This chart shows that the success rate of launches has increased over time, despite a noticeable dip in 2018</a:t>
            </a:r>
          </a:p>
        </p:txBody>
      </p:sp>
      <p:pic>
        <p:nvPicPr>
          <p:cNvPr id="6" name="Picture 5">
            <a:extLst>
              <a:ext uri="{FF2B5EF4-FFF2-40B4-BE49-F238E27FC236}">
                <a16:creationId xmlns:a16="http://schemas.microsoft.com/office/drawing/2014/main" id="{A364451D-8654-1073-5DC6-301E0AFC302A}"/>
              </a:ext>
            </a:extLst>
          </p:cNvPr>
          <p:cNvPicPr>
            <a:picLocks noChangeAspect="1"/>
          </p:cNvPicPr>
          <p:nvPr/>
        </p:nvPicPr>
        <p:blipFill>
          <a:blip r:embed="rId2"/>
          <a:stretch>
            <a:fillRect/>
          </a:stretch>
        </p:blipFill>
        <p:spPr>
          <a:xfrm>
            <a:off x="5445457" y="1078835"/>
            <a:ext cx="6155141" cy="472407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1906817" y="2112579"/>
            <a:ext cx="8833239" cy="497649"/>
          </a:xfrm>
          <a:prstGeom prst="rect">
            <a:avLst/>
          </a:prstGeom>
        </p:spPr>
        <p:txBody>
          <a:bodyPr>
            <a:normAutofit/>
          </a:bodyPr>
          <a:lstStyle/>
          <a:p>
            <a:pPr defTabSz="822960">
              <a:spcBef>
                <a:spcPts val="1260"/>
              </a:spcBef>
            </a:pPr>
            <a:r>
              <a:rPr lang="en-US" sz="1980" kern="1200">
                <a:solidFill>
                  <a:schemeClr val="accent3">
                    <a:lumMod val="25000"/>
                  </a:schemeClr>
                </a:solidFill>
                <a:latin typeface="Abadi" panose="020B0604020104020204" pitchFamily="34" charset="0"/>
                <a:ea typeface="+mn-ea"/>
                <a:cs typeface="+mn-cs"/>
              </a:rPr>
              <a:t>This query shows a unique list of Launch Site names in the data</a:t>
            </a:r>
            <a:endParaRPr lang="en-US" sz="220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E2BE482B-54B9-C094-FAA5-3A2358A5A588}"/>
              </a:ext>
            </a:extLst>
          </p:cNvPr>
          <p:cNvPicPr>
            <a:picLocks noChangeAspect="1"/>
          </p:cNvPicPr>
          <p:nvPr/>
        </p:nvPicPr>
        <p:blipFill>
          <a:blip r:embed="rId2"/>
          <a:stretch>
            <a:fillRect/>
          </a:stretch>
        </p:blipFill>
        <p:spPr>
          <a:xfrm>
            <a:off x="1475884" y="2692249"/>
            <a:ext cx="7393029" cy="361313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1624886" y="5821429"/>
            <a:ext cx="8203226" cy="483955"/>
          </a:xfrm>
          <a:prstGeom prst="rect">
            <a:avLst/>
          </a:prstGeom>
        </p:spPr>
        <p:txBody>
          <a:bodyPr>
            <a:normAutofit/>
          </a:bodyPr>
          <a:lstStyle/>
          <a:p>
            <a:pPr defTabSz="768096">
              <a:spcBef>
                <a:spcPts val="1176"/>
              </a:spcBef>
            </a:pPr>
            <a:r>
              <a:rPr lang="en-US" sz="1848" kern="1200" dirty="0">
                <a:solidFill>
                  <a:schemeClr val="accent3">
                    <a:lumMod val="25000"/>
                  </a:schemeClr>
                </a:solidFill>
                <a:latin typeface="Abadi" panose="020B0604020104020204" pitchFamily="34" charset="0"/>
                <a:ea typeface="+mn-ea"/>
                <a:cs typeface="+mn-cs"/>
              </a:rPr>
              <a:t>This query shows five rows whose Launch Site name begins with CCA</a:t>
            </a:r>
            <a:endParaRPr lang="en-US" sz="2200" dirty="0">
              <a:solidFill>
                <a:schemeClr val="accent3">
                  <a:lumMod val="25000"/>
                </a:schemeClr>
              </a:solidFill>
              <a:latin typeface="Abadi" panose="020B060402010402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FDA8E627-CBE8-B330-49A6-929583E1CF63}"/>
              </a:ext>
            </a:extLst>
          </p:cNvPr>
          <p:cNvPicPr>
            <a:picLocks noChangeAspect="1"/>
          </p:cNvPicPr>
          <p:nvPr/>
        </p:nvPicPr>
        <p:blipFill>
          <a:blip r:embed="rId2"/>
          <a:stretch>
            <a:fillRect/>
          </a:stretch>
        </p:blipFill>
        <p:spPr>
          <a:xfrm>
            <a:off x="1431731" y="2112579"/>
            <a:ext cx="9352479" cy="361783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1359683" y="5565565"/>
            <a:ext cx="8943408" cy="739819"/>
          </a:xfrm>
          <a:prstGeom prst="rect">
            <a:avLst/>
          </a:prstGeom>
        </p:spPr>
        <p:txBody>
          <a:bodyPr>
            <a:normAutofit/>
          </a:bodyPr>
          <a:lstStyle/>
          <a:p>
            <a:pPr defTabSz="832104">
              <a:spcBef>
                <a:spcPts val="1274"/>
              </a:spcBef>
            </a:pPr>
            <a:r>
              <a:rPr lang="en-US" sz="2002" kern="1200">
                <a:solidFill>
                  <a:schemeClr val="accent3">
                    <a:lumMod val="25000"/>
                  </a:schemeClr>
                </a:solidFill>
                <a:latin typeface="Abadi" panose="020B0604020104020204" pitchFamily="34" charset="0"/>
                <a:ea typeface="+mn-ea"/>
                <a:cs typeface="+mn-cs"/>
              </a:rPr>
              <a:t>This query calculates and returns the total payload mass for rockets launched for NASA</a:t>
            </a:r>
            <a:endParaRPr lang="en-US" sz="220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576B0B2F-47E7-1300-D146-65FCCB233D30}"/>
              </a:ext>
            </a:extLst>
          </p:cNvPr>
          <p:cNvPicPr>
            <a:picLocks noChangeAspect="1"/>
          </p:cNvPicPr>
          <p:nvPr/>
        </p:nvPicPr>
        <p:blipFill>
          <a:blip r:embed="rId2"/>
          <a:stretch>
            <a:fillRect/>
          </a:stretch>
        </p:blipFill>
        <p:spPr>
          <a:xfrm>
            <a:off x="1206062" y="2112579"/>
            <a:ext cx="9803816" cy="306717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1229190" y="5573413"/>
            <a:ext cx="9335379" cy="731971"/>
          </a:xfrm>
          <a:prstGeom prst="rect">
            <a:avLst/>
          </a:prstGeom>
        </p:spPr>
        <p:txBody>
          <a:bodyPr>
            <a:normAutofit/>
          </a:bodyPr>
          <a:lstStyle/>
          <a:p>
            <a:pPr defTabSz="868680">
              <a:spcBef>
                <a:spcPts val="1330"/>
              </a:spcBef>
            </a:pPr>
            <a:r>
              <a:rPr lang="en-US" sz="2090" kern="1200">
                <a:solidFill>
                  <a:schemeClr val="accent3">
                    <a:lumMod val="25000"/>
                  </a:schemeClr>
                </a:solidFill>
                <a:latin typeface="Abadi" panose="020B0604020104020204" pitchFamily="34" charset="0"/>
                <a:ea typeface="+mn-ea"/>
                <a:cs typeface="+mn-cs"/>
              </a:rPr>
              <a:t>This query calculates and returns the average payload mass carried by booster version F9 v1.1</a:t>
            </a:r>
            <a:endParaRPr lang="en-US" sz="220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9AB27BB3-6917-1824-9790-A30E1CDD29D1}"/>
              </a:ext>
            </a:extLst>
          </p:cNvPr>
          <p:cNvPicPr>
            <a:picLocks noChangeAspect="1"/>
          </p:cNvPicPr>
          <p:nvPr/>
        </p:nvPicPr>
        <p:blipFill>
          <a:blip r:embed="rId2"/>
          <a:stretch>
            <a:fillRect/>
          </a:stretch>
        </p:blipFill>
        <p:spPr>
          <a:xfrm>
            <a:off x="1675248" y="2112579"/>
            <a:ext cx="9311502" cy="250736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1460297" y="5655588"/>
            <a:ext cx="8769830" cy="649796"/>
          </a:xfrm>
          <a:prstGeom prst="rect">
            <a:avLst/>
          </a:prstGeom>
        </p:spPr>
        <p:txBody>
          <a:bodyPr lIns="91440" tIns="45720" rIns="91440" bIns="45720" anchor="t">
            <a:normAutofit/>
          </a:bodyPr>
          <a:lstStyle/>
          <a:p>
            <a:pPr defTabSz="813816">
              <a:lnSpc>
                <a:spcPct val="90000"/>
              </a:lnSpc>
              <a:spcBef>
                <a:spcPts val="1246"/>
              </a:spcBef>
            </a:pPr>
            <a:r>
              <a:rPr lang="en-US" sz="1958" kern="1200">
                <a:solidFill>
                  <a:schemeClr val="accent3">
                    <a:lumMod val="25000"/>
                  </a:schemeClr>
                </a:solidFill>
                <a:latin typeface="Abadi"/>
                <a:ea typeface="+mn-ea"/>
                <a:cs typeface="+mn-cs"/>
              </a:rPr>
              <a:t>This query locates the date of the first successful landing outcome on ground pad</a:t>
            </a:r>
            <a:endParaRPr lang="en-US" sz="220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CECDAECC-847B-4E8C-21EB-EB378E09A38C}"/>
              </a:ext>
            </a:extLst>
          </p:cNvPr>
          <p:cNvPicPr>
            <a:picLocks noChangeAspect="1"/>
          </p:cNvPicPr>
          <p:nvPr/>
        </p:nvPicPr>
        <p:blipFill>
          <a:blip r:embed="rId2"/>
          <a:stretch>
            <a:fillRect/>
          </a:stretch>
        </p:blipFill>
        <p:spPr>
          <a:xfrm>
            <a:off x="1627697" y="2112579"/>
            <a:ext cx="9127947" cy="315610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66402"/>
            <a:ext cx="12191998" cy="1590742"/>
          </a:xfrm>
          <a:prstGeom prst="rect">
            <a:avLst/>
          </a:prstGeom>
          <a:gradFill>
            <a:gsLst>
              <a:gs pos="0">
                <a:srgbClr val="000000"/>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5270175"/>
            <a:ext cx="12185331" cy="1590742"/>
          </a:xfrm>
          <a:prstGeom prst="rect">
            <a:avLst/>
          </a:prstGeom>
          <a:gradFill>
            <a:gsLst>
              <a:gs pos="0">
                <a:schemeClr val="accent1">
                  <a:alpha val="0"/>
                </a:schemeClr>
              </a:gs>
              <a:gs pos="100000">
                <a:schemeClr val="accent1">
                  <a:lumMod val="5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5265546"/>
            <a:ext cx="4076698" cy="1590742"/>
          </a:xfrm>
          <a:prstGeom prst="rect">
            <a:avLst/>
          </a:prstGeom>
          <a:gradFill>
            <a:gsLst>
              <a:gs pos="0">
                <a:schemeClr val="accent1">
                  <a:lumMod val="50000"/>
                </a:schemeClr>
              </a:gs>
              <a:gs pos="100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3335" y="5263483"/>
            <a:ext cx="12192000" cy="1597433"/>
          </a:xfrm>
          <a:prstGeom prst="rect">
            <a:avLst/>
          </a:prstGeom>
          <a:gradFill>
            <a:gsLst>
              <a:gs pos="0">
                <a:srgbClr val="000000">
                  <a:alpha val="0"/>
                </a:srgbClr>
              </a:gs>
              <a:gs pos="99000">
                <a:schemeClr val="accent1">
                  <a:lumMod val="50000"/>
                  <a:alpha val="5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1371599" y="5510253"/>
            <a:ext cx="9895951" cy="1033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rgbClr val="FFFFFF"/>
                </a:solidFill>
                <a:latin typeface="+mj-lt"/>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6BC09601-D6C7-084C-A5FF-045C498316E8}"/>
              </a:ext>
            </a:extLst>
          </p:cNvPr>
          <p:cNvPicPr>
            <a:picLocks noChangeAspect="1"/>
          </p:cNvPicPr>
          <p:nvPr/>
        </p:nvPicPr>
        <p:blipFill>
          <a:blip r:embed="rId2"/>
          <a:stretch>
            <a:fillRect/>
          </a:stretch>
        </p:blipFill>
        <p:spPr>
          <a:xfrm>
            <a:off x="1940256" y="451803"/>
            <a:ext cx="8311487" cy="3116807"/>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940256" y="3833199"/>
            <a:ext cx="8332826" cy="1119982"/>
          </a:xfrm>
          <a:prstGeom prst="rect">
            <a:avLst/>
          </a:prstGeom>
        </p:spPr>
        <p:txBody>
          <a:bodyPr vert="horz" lIns="91440" tIns="45720" rIns="91440" bIns="45720" rtlCol="0" anchor="ctr">
            <a:normAutofit/>
          </a:bodyPr>
          <a:lstStyle/>
          <a:p>
            <a:pPr marL="0" indent="0">
              <a:spcBef>
                <a:spcPts val="1400"/>
              </a:spcBef>
              <a:buNone/>
            </a:pPr>
            <a:r>
              <a:rPr lang="en-US" sz="2000" dirty="0"/>
              <a:t>This query lists the names of boosters which have successfully landed on drone ship and had payload mass greater than 4000 but less than 6000tion here</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31298"/>
            <a:ext cx="4264738" cy="479833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mn-lt"/>
              </a:rPr>
              <a:t>Methodologies Used:</a:t>
            </a:r>
          </a:p>
          <a:p>
            <a:pPr>
              <a:lnSpc>
                <a:spcPct val="100000"/>
              </a:lnSpc>
              <a:spcBef>
                <a:spcPts val="1400"/>
              </a:spcBef>
            </a:pPr>
            <a:r>
              <a:rPr lang="en-US" sz="1800" dirty="0">
                <a:solidFill>
                  <a:schemeClr val="accent3">
                    <a:lumMod val="25000"/>
                  </a:schemeClr>
                </a:solidFill>
                <a:latin typeface="+mn-lt"/>
              </a:rPr>
              <a:t>Data collection</a:t>
            </a:r>
          </a:p>
          <a:p>
            <a:pPr lvl="1">
              <a:lnSpc>
                <a:spcPct val="100000"/>
              </a:lnSpc>
              <a:spcBef>
                <a:spcPts val="1400"/>
              </a:spcBef>
            </a:pPr>
            <a:r>
              <a:rPr lang="en-US" sz="1800" dirty="0">
                <a:solidFill>
                  <a:schemeClr val="accent3">
                    <a:lumMod val="25000"/>
                  </a:schemeClr>
                </a:solidFill>
                <a:latin typeface="+mn-lt"/>
              </a:rPr>
              <a:t>Rest API</a:t>
            </a:r>
          </a:p>
          <a:p>
            <a:pPr lvl="1">
              <a:lnSpc>
                <a:spcPct val="100000"/>
              </a:lnSpc>
              <a:spcBef>
                <a:spcPts val="1400"/>
              </a:spcBef>
            </a:pPr>
            <a:r>
              <a:rPr lang="en-US" sz="1800" dirty="0">
                <a:solidFill>
                  <a:schemeClr val="accent3">
                    <a:lumMod val="25000"/>
                  </a:schemeClr>
                </a:solidFill>
                <a:latin typeface="+mn-lt"/>
              </a:rPr>
              <a:t>Web scraping</a:t>
            </a:r>
          </a:p>
          <a:p>
            <a:pPr>
              <a:lnSpc>
                <a:spcPct val="100000"/>
              </a:lnSpc>
              <a:spcBef>
                <a:spcPts val="1400"/>
              </a:spcBef>
            </a:pPr>
            <a:r>
              <a:rPr lang="en-US" sz="1800" dirty="0">
                <a:solidFill>
                  <a:schemeClr val="accent3">
                    <a:lumMod val="25000"/>
                  </a:schemeClr>
                </a:solidFill>
                <a:latin typeface="+mn-lt"/>
              </a:rPr>
              <a:t>Data Wrangling</a:t>
            </a:r>
          </a:p>
          <a:p>
            <a:pPr>
              <a:lnSpc>
                <a:spcPct val="100000"/>
              </a:lnSpc>
              <a:spcBef>
                <a:spcPts val="1400"/>
              </a:spcBef>
            </a:pPr>
            <a:r>
              <a:rPr lang="en-US" sz="1800" dirty="0">
                <a:solidFill>
                  <a:schemeClr val="accent3">
                    <a:lumMod val="25000"/>
                  </a:schemeClr>
                </a:solidFill>
                <a:latin typeface="+mn-lt"/>
              </a:rPr>
              <a:t>Exploratory Data Analysis</a:t>
            </a:r>
          </a:p>
          <a:p>
            <a:pPr>
              <a:lnSpc>
                <a:spcPct val="100000"/>
              </a:lnSpc>
              <a:spcBef>
                <a:spcPts val="1400"/>
              </a:spcBef>
            </a:pPr>
            <a:r>
              <a:rPr lang="en-US" sz="1800" dirty="0">
                <a:solidFill>
                  <a:schemeClr val="accent3">
                    <a:lumMod val="25000"/>
                  </a:schemeClr>
                </a:solidFill>
                <a:latin typeface="+mn-lt"/>
              </a:rPr>
              <a:t>Data Visualization</a:t>
            </a:r>
          </a:p>
          <a:p>
            <a:pPr lvl="1">
              <a:lnSpc>
                <a:spcPct val="100000"/>
              </a:lnSpc>
              <a:spcBef>
                <a:spcPts val="1400"/>
              </a:spcBef>
            </a:pPr>
            <a:r>
              <a:rPr lang="en-US" sz="1800" dirty="0">
                <a:solidFill>
                  <a:schemeClr val="accent3">
                    <a:lumMod val="25000"/>
                  </a:schemeClr>
                </a:solidFill>
                <a:latin typeface="+mn-lt"/>
              </a:rPr>
              <a:t>Folium (maps)</a:t>
            </a:r>
          </a:p>
          <a:p>
            <a:pPr lvl="1">
              <a:lnSpc>
                <a:spcPct val="100000"/>
              </a:lnSpc>
              <a:spcBef>
                <a:spcPts val="1400"/>
              </a:spcBef>
            </a:pPr>
            <a:r>
              <a:rPr lang="en-US" sz="1800" dirty="0" err="1">
                <a:solidFill>
                  <a:schemeClr val="accent3">
                    <a:lumMod val="25000"/>
                  </a:schemeClr>
                </a:solidFill>
                <a:latin typeface="+mn-lt"/>
              </a:rPr>
              <a:t>Plotly</a:t>
            </a:r>
            <a:r>
              <a:rPr lang="en-US" sz="1800" dirty="0">
                <a:solidFill>
                  <a:schemeClr val="accent3">
                    <a:lumMod val="25000"/>
                  </a:schemeClr>
                </a:solidFill>
                <a:latin typeface="+mn-lt"/>
              </a:rPr>
              <a:t> Dash (dashboard)</a:t>
            </a:r>
          </a:p>
          <a:p>
            <a:pPr>
              <a:lnSpc>
                <a:spcPct val="100000"/>
              </a:lnSpc>
              <a:spcBef>
                <a:spcPts val="1400"/>
              </a:spcBef>
            </a:pPr>
            <a:r>
              <a:rPr lang="en-US" sz="1800" dirty="0">
                <a:solidFill>
                  <a:schemeClr val="accent3">
                    <a:lumMod val="25000"/>
                  </a:schemeClr>
                </a:solidFill>
                <a:latin typeface="+mn-lt"/>
              </a:rPr>
              <a:t>Predictive Analysis (Machine Learning)</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D3900BF4-15D8-7108-FD3D-956749A48F5A}"/>
              </a:ext>
            </a:extLst>
          </p:cNvPr>
          <p:cNvSpPr txBox="1">
            <a:spLocks/>
          </p:cNvSpPr>
          <p:nvPr/>
        </p:nvSpPr>
        <p:spPr>
          <a:xfrm>
            <a:off x="6429538" y="1531297"/>
            <a:ext cx="4264738" cy="479833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mn-lt"/>
              </a:rPr>
              <a:t>Summary of all results:</a:t>
            </a:r>
          </a:p>
          <a:p>
            <a:pPr>
              <a:lnSpc>
                <a:spcPct val="100000"/>
              </a:lnSpc>
              <a:spcBef>
                <a:spcPts val="1400"/>
              </a:spcBef>
            </a:pPr>
            <a:r>
              <a:rPr lang="en-US" sz="1800" dirty="0">
                <a:solidFill>
                  <a:schemeClr val="accent3">
                    <a:lumMod val="25000"/>
                  </a:schemeClr>
                </a:solidFill>
                <a:latin typeface="+mn-lt"/>
              </a:rPr>
              <a:t>Exploratory data analysis results</a:t>
            </a:r>
          </a:p>
          <a:p>
            <a:pPr>
              <a:lnSpc>
                <a:spcPct val="100000"/>
              </a:lnSpc>
              <a:spcBef>
                <a:spcPts val="1400"/>
              </a:spcBef>
            </a:pPr>
            <a:r>
              <a:rPr lang="en-US" sz="1800" dirty="0">
                <a:solidFill>
                  <a:schemeClr val="accent3">
                    <a:lumMod val="25000"/>
                  </a:schemeClr>
                </a:solidFill>
                <a:latin typeface="+mn-lt"/>
              </a:rPr>
              <a:t>Interactive analytics demo in screenshots</a:t>
            </a:r>
          </a:p>
          <a:p>
            <a:pPr>
              <a:lnSpc>
                <a:spcPct val="100000"/>
              </a:lnSpc>
              <a:spcBef>
                <a:spcPts val="1400"/>
              </a:spcBef>
            </a:pPr>
            <a:r>
              <a:rPr lang="en-US" sz="1800" dirty="0">
                <a:solidFill>
                  <a:schemeClr val="accent3">
                    <a:lumMod val="25000"/>
                  </a:schemeClr>
                </a:solidFill>
                <a:latin typeface="+mn-lt"/>
              </a:rPr>
              <a:t>Predictive analysis results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a:solidFill>
                  <a:srgbClr val="FFFFFF"/>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1649662" y="5595776"/>
            <a:ext cx="8691516" cy="709608"/>
          </a:xfrm>
          <a:prstGeom prst="rect">
            <a:avLst/>
          </a:prstGeom>
        </p:spPr>
        <p:txBody>
          <a:bodyPr>
            <a:normAutofit/>
          </a:bodyPr>
          <a:lstStyle/>
          <a:p>
            <a:pPr defTabSz="813816">
              <a:spcBef>
                <a:spcPts val="1246"/>
              </a:spcBef>
            </a:pPr>
            <a:r>
              <a:rPr lang="en-US" sz="1958" kern="1200">
                <a:solidFill>
                  <a:schemeClr val="accent3">
                    <a:lumMod val="25000"/>
                  </a:schemeClr>
                </a:solidFill>
                <a:latin typeface="Abadi" panose="020B0604020104020204" pitchFamily="34" charset="0"/>
                <a:ea typeface="+mn-ea"/>
                <a:cs typeface="+mn-cs"/>
              </a:rPr>
              <a:t>This query calculates the total number of successful and failure mission outcomes</a:t>
            </a:r>
            <a:endParaRPr lang="en-US" sz="220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222F5CBE-8DDD-9D0F-3DB3-BBF85F613DBD}"/>
              </a:ext>
            </a:extLst>
          </p:cNvPr>
          <p:cNvPicPr>
            <a:picLocks noChangeAspect="1"/>
          </p:cNvPicPr>
          <p:nvPr/>
        </p:nvPicPr>
        <p:blipFill>
          <a:blip r:embed="rId2"/>
          <a:stretch>
            <a:fillRect/>
          </a:stretch>
        </p:blipFill>
        <p:spPr>
          <a:xfrm>
            <a:off x="1924294" y="2112579"/>
            <a:ext cx="8641984" cy="348319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1371597" y="3488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Boosters Carried Maximum Payload</a:t>
            </a:r>
          </a:p>
        </p:txBody>
      </p:sp>
      <p:pic>
        <p:nvPicPr>
          <p:cNvPr id="6" name="Picture 5">
            <a:extLst>
              <a:ext uri="{FF2B5EF4-FFF2-40B4-BE49-F238E27FC236}">
                <a16:creationId xmlns:a16="http://schemas.microsoft.com/office/drawing/2014/main" id="{2785F55F-EF50-2E01-6EAC-A93EE52271B8}"/>
              </a:ext>
            </a:extLst>
          </p:cNvPr>
          <p:cNvPicPr>
            <a:picLocks noChangeAspect="1"/>
          </p:cNvPicPr>
          <p:nvPr/>
        </p:nvPicPr>
        <p:blipFill>
          <a:blip r:embed="rId2"/>
          <a:stretch>
            <a:fillRect/>
          </a:stretch>
        </p:blipFill>
        <p:spPr>
          <a:xfrm>
            <a:off x="1896108" y="2112579"/>
            <a:ext cx="6824875" cy="3997783"/>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5656092" y="3750705"/>
            <a:ext cx="4075160" cy="1955589"/>
          </a:xfrm>
          <a:prstGeom prst="rect">
            <a:avLst/>
          </a:prstGeom>
        </p:spPr>
        <p:txBody>
          <a:bodyPr>
            <a:normAutofit/>
          </a:bodyPr>
          <a:lstStyle/>
          <a:p>
            <a:pPr defTabSz="740664">
              <a:spcBef>
                <a:spcPts val="1134"/>
              </a:spcBef>
            </a:pPr>
            <a:r>
              <a:rPr lang="en-US" sz="1782" kern="1200" dirty="0">
                <a:solidFill>
                  <a:schemeClr val="accent3">
                    <a:lumMod val="25000"/>
                  </a:schemeClr>
                </a:solidFill>
                <a:latin typeface="Abadi" panose="020B0604020104020204" pitchFamily="34" charset="0"/>
                <a:ea typeface="+mn-ea"/>
                <a:cs typeface="+mn-cs"/>
              </a:rPr>
              <a:t>This query lists the names of the booster which have carried the maximum payload mass</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1137034" y="609597"/>
            <a:ext cx="9392421" cy="13308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37034" y="2198363"/>
            <a:ext cx="9961890" cy="734024"/>
          </a:xfrm>
          <a:prstGeom prst="rect">
            <a:avLst/>
          </a:prstGeom>
        </p:spPr>
        <p:txBody>
          <a:bodyPr vert="horz" lIns="91440" tIns="45720" rIns="91440" bIns="45720" rtlCol="0">
            <a:normAutofit/>
          </a:bodyPr>
          <a:lstStyle/>
          <a:p>
            <a:pPr marL="0" indent="0">
              <a:spcBef>
                <a:spcPts val="1400"/>
              </a:spcBef>
              <a:buNone/>
            </a:pPr>
            <a:r>
              <a:rPr lang="en-US" sz="2000" dirty="0"/>
              <a:t>This query lists the failed landing outcomes in drone ship, their booster versions, and launch site names for in year 2015</a:t>
            </a:r>
          </a:p>
        </p:txBody>
      </p:sp>
      <p:pic>
        <p:nvPicPr>
          <p:cNvPr id="6" name="Picture 5" descr="A screenshot of a computer&#10;&#10;Description automatically generated">
            <a:extLst>
              <a:ext uri="{FF2B5EF4-FFF2-40B4-BE49-F238E27FC236}">
                <a16:creationId xmlns:a16="http://schemas.microsoft.com/office/drawing/2014/main" id="{DE8FD3D1-90DA-617E-B070-9955B7BD2751}"/>
              </a:ext>
            </a:extLst>
          </p:cNvPr>
          <p:cNvPicPr>
            <a:picLocks noChangeAspect="1"/>
          </p:cNvPicPr>
          <p:nvPr/>
        </p:nvPicPr>
        <p:blipFill>
          <a:blip r:embed="rId2"/>
          <a:stretch>
            <a:fillRect/>
          </a:stretch>
        </p:blipFill>
        <p:spPr>
          <a:xfrm>
            <a:off x="987017" y="3068914"/>
            <a:ext cx="9542438" cy="3268283"/>
          </a:xfrm>
          <a:prstGeom prst="rect">
            <a:avLst/>
          </a:prstGeom>
        </p:spPr>
      </p:pic>
      <p:sp>
        <p:nvSpPr>
          <p:cNvPr id="15" name="Freeform: Shape 1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38200" y="609600"/>
            <a:ext cx="3739341"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marL="0">
              <a:spcBef>
                <a:spcPts val="1400"/>
              </a:spcBef>
            </a:pPr>
            <a:r>
              <a:rPr lang="en-US" sz="2000"/>
              <a:t>This query ranks the count of landing outcomes (such as Failure (drone ship) or Success (ground pad)) between the date 2010-06-04 and 2017-03-20, in descending order</a:t>
            </a:r>
          </a:p>
        </p:txBody>
      </p:sp>
      <p:pic>
        <p:nvPicPr>
          <p:cNvPr id="6" name="Picture 5">
            <a:extLst>
              <a:ext uri="{FF2B5EF4-FFF2-40B4-BE49-F238E27FC236}">
                <a16:creationId xmlns:a16="http://schemas.microsoft.com/office/drawing/2014/main" id="{E0DC698F-83B9-E7DB-70EC-F661E74B6A5F}"/>
              </a:ext>
            </a:extLst>
          </p:cNvPr>
          <p:cNvPicPr>
            <a:picLocks noChangeAspect="1"/>
          </p:cNvPicPr>
          <p:nvPr/>
        </p:nvPicPr>
        <p:blipFill>
          <a:blip r:embed="rId2"/>
          <a:stretch>
            <a:fillRect/>
          </a:stretch>
        </p:blipFill>
        <p:spPr>
          <a:xfrm>
            <a:off x="6458795" y="661916"/>
            <a:ext cx="4128464" cy="555790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SpaceX Launch Sites</a:t>
            </a:r>
          </a:p>
        </p:txBody>
      </p:sp>
      <p:pic>
        <p:nvPicPr>
          <p:cNvPr id="6" name="Picture 5" descr="A map of the united states&#10;&#10;Description automatically generated">
            <a:extLst>
              <a:ext uri="{FF2B5EF4-FFF2-40B4-BE49-F238E27FC236}">
                <a16:creationId xmlns:a16="http://schemas.microsoft.com/office/drawing/2014/main" id="{70B55A38-9C54-CB9A-7001-15C78AFC69C0}"/>
              </a:ext>
            </a:extLst>
          </p:cNvPr>
          <p:cNvPicPr>
            <a:picLocks noChangeAspect="1"/>
          </p:cNvPicPr>
          <p:nvPr/>
        </p:nvPicPr>
        <p:blipFill>
          <a:blip r:embed="rId3"/>
          <a:stretch>
            <a:fillRect/>
          </a:stretch>
        </p:blipFill>
        <p:spPr>
          <a:xfrm>
            <a:off x="770011" y="1376925"/>
            <a:ext cx="7630114" cy="5050286"/>
          </a:xfrm>
          <a:prstGeom prst="rect">
            <a:avLst/>
          </a:prstGeom>
        </p:spPr>
      </p:pic>
      <p:sp>
        <p:nvSpPr>
          <p:cNvPr id="7" name="TextBox 6">
            <a:extLst>
              <a:ext uri="{FF2B5EF4-FFF2-40B4-BE49-F238E27FC236}">
                <a16:creationId xmlns:a16="http://schemas.microsoft.com/office/drawing/2014/main" id="{5833AC23-B2DF-ADF9-34AE-11F3E16FB575}"/>
              </a:ext>
            </a:extLst>
          </p:cNvPr>
          <p:cNvSpPr txBox="1"/>
          <p:nvPr/>
        </p:nvSpPr>
        <p:spPr>
          <a:xfrm>
            <a:off x="8573845" y="2091559"/>
            <a:ext cx="3334869" cy="1754326"/>
          </a:xfrm>
          <a:prstGeom prst="rect">
            <a:avLst/>
          </a:prstGeom>
          <a:noFill/>
        </p:spPr>
        <p:txBody>
          <a:bodyPr wrap="square" rtlCol="0">
            <a:spAutoFit/>
          </a:bodyPr>
          <a:lstStyle/>
          <a:p>
            <a:r>
              <a:rPr lang="en-US" dirty="0"/>
              <a:t>The zoomed-out view of the generated Folium map shows:</a:t>
            </a:r>
          </a:p>
          <a:p>
            <a:pPr marL="285750" indent="-285750">
              <a:buFont typeface="Arial" panose="020B0604020202020204" pitchFamily="34" charset="0"/>
              <a:buChar char="•"/>
            </a:pPr>
            <a:r>
              <a:rPr lang="en-US" dirty="0"/>
              <a:t>The location of sites where SpaceX launches initiated</a:t>
            </a:r>
          </a:p>
          <a:p>
            <a:pPr marL="285750" indent="-285750">
              <a:buFont typeface="Arial" panose="020B0604020202020204" pitchFamily="34" charset="0"/>
              <a:buChar char="•"/>
            </a:pPr>
            <a:r>
              <a:rPr lang="en-US" dirty="0"/>
              <a:t>The number of launches at each site</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509298" y="2460811"/>
            <a:ext cx="3248809" cy="1936377"/>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rPr>
              <a:t>The attached map shows the launch outcomes of Vandenburg Space Force Base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of Vandenburg Space Force Base</a:t>
            </a:r>
          </a:p>
        </p:txBody>
      </p:sp>
      <p:pic>
        <p:nvPicPr>
          <p:cNvPr id="4" name="Picture 3" descr="A map with red and green dots&#10;&#10;Description automatically generated">
            <a:extLst>
              <a:ext uri="{FF2B5EF4-FFF2-40B4-BE49-F238E27FC236}">
                <a16:creationId xmlns:a16="http://schemas.microsoft.com/office/drawing/2014/main" id="{61B29ACA-BE64-9F1A-33E9-D2FA69EF10C9}"/>
              </a:ext>
            </a:extLst>
          </p:cNvPr>
          <p:cNvPicPr>
            <a:picLocks noChangeAspect="1"/>
          </p:cNvPicPr>
          <p:nvPr/>
        </p:nvPicPr>
        <p:blipFill>
          <a:blip r:embed="rId3"/>
          <a:stretch>
            <a:fillRect/>
          </a:stretch>
        </p:blipFill>
        <p:spPr>
          <a:xfrm>
            <a:off x="770011" y="1425325"/>
            <a:ext cx="7592377" cy="500188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Nearest Landmarks to Cape Canaveral Space Center</a:t>
            </a:r>
          </a:p>
        </p:txBody>
      </p:sp>
      <p:pic>
        <p:nvPicPr>
          <p:cNvPr id="4" name="Picture 3" descr="A map with a location pin&#10;&#10;Description automatically generated with medium confidence">
            <a:extLst>
              <a:ext uri="{FF2B5EF4-FFF2-40B4-BE49-F238E27FC236}">
                <a16:creationId xmlns:a16="http://schemas.microsoft.com/office/drawing/2014/main" id="{685E0370-0B67-16E4-DBE1-A209A8464F26}"/>
              </a:ext>
            </a:extLst>
          </p:cNvPr>
          <p:cNvPicPr>
            <a:picLocks noChangeAspect="1"/>
          </p:cNvPicPr>
          <p:nvPr/>
        </p:nvPicPr>
        <p:blipFill>
          <a:blip r:embed="rId3"/>
          <a:stretch>
            <a:fillRect/>
          </a:stretch>
        </p:blipFill>
        <p:spPr>
          <a:xfrm>
            <a:off x="644844" y="1312841"/>
            <a:ext cx="7746122" cy="5072565"/>
          </a:xfrm>
          <a:prstGeom prst="rect">
            <a:avLst/>
          </a:prstGeom>
        </p:spPr>
      </p:pic>
      <p:sp>
        <p:nvSpPr>
          <p:cNvPr id="6" name="TextBox 5">
            <a:extLst>
              <a:ext uri="{FF2B5EF4-FFF2-40B4-BE49-F238E27FC236}">
                <a16:creationId xmlns:a16="http://schemas.microsoft.com/office/drawing/2014/main" id="{273DDBEF-4ECA-FB68-B064-FFE34BD1278E}"/>
              </a:ext>
            </a:extLst>
          </p:cNvPr>
          <p:cNvSpPr txBox="1"/>
          <p:nvPr/>
        </p:nvSpPr>
        <p:spPr>
          <a:xfrm>
            <a:off x="8714771" y="1518036"/>
            <a:ext cx="3032579" cy="3970318"/>
          </a:xfrm>
          <a:prstGeom prst="rect">
            <a:avLst/>
          </a:prstGeom>
          <a:noFill/>
        </p:spPr>
        <p:txBody>
          <a:bodyPr wrap="square" rtlCol="0">
            <a:spAutoFit/>
          </a:bodyPr>
          <a:lstStyle/>
          <a:p>
            <a:r>
              <a:rPr lang="en-US" dirty="0"/>
              <a:t>The attached map shows distances from Cape Canaveral Space Center to the nearest:</a:t>
            </a:r>
          </a:p>
          <a:p>
            <a:endParaRPr lang="en-US" dirty="0"/>
          </a:p>
          <a:p>
            <a:pPr marL="285750" indent="-285750">
              <a:buFont typeface="Arial" panose="020B0604020202020204" pitchFamily="34" charset="0"/>
              <a:buChar char="•"/>
            </a:pPr>
            <a:r>
              <a:rPr lang="en-US" dirty="0"/>
              <a:t>Coastline (0.93km)</a:t>
            </a:r>
          </a:p>
          <a:p>
            <a:pPr marL="285750" indent="-285750">
              <a:buFont typeface="Arial" panose="020B0604020202020204" pitchFamily="34" charset="0"/>
              <a:buChar char="•"/>
            </a:pPr>
            <a:r>
              <a:rPr lang="en-US" dirty="0"/>
              <a:t>Highway (0.66km)</a:t>
            </a:r>
          </a:p>
          <a:p>
            <a:pPr marL="285750" indent="-285750">
              <a:buFont typeface="Arial" panose="020B0604020202020204" pitchFamily="34" charset="0"/>
              <a:buChar char="•"/>
            </a:pPr>
            <a:r>
              <a:rPr lang="en-US" dirty="0"/>
              <a:t>Railroad (1.26km)</a:t>
            </a:r>
          </a:p>
          <a:p>
            <a:pPr marL="285750" indent="-285750">
              <a:buFont typeface="Arial" panose="020B0604020202020204" pitchFamily="34" charset="0"/>
              <a:buChar char="•"/>
            </a:pPr>
            <a:r>
              <a:rPr lang="en-US" dirty="0"/>
              <a:t>City (23.18km)</a:t>
            </a:r>
          </a:p>
          <a:p>
            <a:pPr marL="285750" indent="-285750">
              <a:buFont typeface="Arial" panose="020B0604020202020204" pitchFamily="34" charset="0"/>
              <a:buChar char="•"/>
            </a:pPr>
            <a:endParaRPr lang="en-US" dirty="0"/>
          </a:p>
          <a:p>
            <a:r>
              <a:rPr lang="en-US" dirty="0"/>
              <a:t>These demonstrate that there is significant infrastructure to support the launch sites, but they are not located near cities.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Success Rate of All Sites</a:t>
            </a:r>
          </a:p>
        </p:txBody>
      </p:sp>
      <p:pic>
        <p:nvPicPr>
          <p:cNvPr id="4" name="Picture 3" descr="A screen shot of a computer&#10;&#10;Description automatically generated">
            <a:extLst>
              <a:ext uri="{FF2B5EF4-FFF2-40B4-BE49-F238E27FC236}">
                <a16:creationId xmlns:a16="http://schemas.microsoft.com/office/drawing/2014/main" id="{0A321346-2DB6-0532-3B26-FC8078EF7F51}"/>
              </a:ext>
            </a:extLst>
          </p:cNvPr>
          <p:cNvPicPr>
            <a:picLocks noChangeAspect="1"/>
          </p:cNvPicPr>
          <p:nvPr/>
        </p:nvPicPr>
        <p:blipFill>
          <a:blip r:embed="rId2"/>
          <a:stretch>
            <a:fillRect/>
          </a:stretch>
        </p:blipFill>
        <p:spPr>
          <a:xfrm>
            <a:off x="4478571" y="478712"/>
            <a:ext cx="7225748" cy="346835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39</a:t>
            </a:fld>
            <a:endParaRPr lang="en-US" sz="1100">
              <a:solidFill>
                <a:schemeClr val="tx1">
                  <a:lumMod val="50000"/>
                  <a:lumOff val="50000"/>
                </a:schemeClr>
              </a:solidFill>
              <a:latin typeface="+mn-lt"/>
            </a:endParaRPr>
          </a:p>
        </p:txBody>
      </p:sp>
      <p:sp>
        <p:nvSpPr>
          <p:cNvPr id="6" name="TextBox 5">
            <a:extLst>
              <a:ext uri="{FF2B5EF4-FFF2-40B4-BE49-F238E27FC236}">
                <a16:creationId xmlns:a16="http://schemas.microsoft.com/office/drawing/2014/main" id="{447DCAE0-D41B-B064-064F-F2362977B7DA}"/>
              </a:ext>
            </a:extLst>
          </p:cNvPr>
          <p:cNvSpPr txBox="1"/>
          <p:nvPr/>
        </p:nvSpPr>
        <p:spPr>
          <a:xfrm>
            <a:off x="4346678" y="4888712"/>
            <a:ext cx="7357641" cy="923330"/>
          </a:xfrm>
          <a:prstGeom prst="rect">
            <a:avLst/>
          </a:prstGeom>
          <a:noFill/>
        </p:spPr>
        <p:txBody>
          <a:bodyPr wrap="square" rtlCol="0">
            <a:spAutoFit/>
          </a:bodyPr>
          <a:lstStyle/>
          <a:p>
            <a:r>
              <a:rPr lang="en-US" sz="1800" dirty="0"/>
              <a:t>The data show that the Kennedy Space Center (KSC LC-39A) had the most successful launches</a:t>
            </a:r>
          </a:p>
          <a:p>
            <a:endParaRPr lang="en-US"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2"/>
            <a:ext cx="9930020" cy="33854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This project was launched to review historical SpaceX launch data to determine how we can predict the success of future launches.</a:t>
            </a:r>
          </a:p>
          <a:p>
            <a:pPr marL="0" indent="0">
              <a:spcBef>
                <a:spcPts val="1400"/>
              </a:spcBef>
              <a:buNone/>
            </a:pPr>
            <a:endParaRPr lang="en-US" sz="2200" dirty="0">
              <a:solidFill>
                <a:schemeClr val="accent3">
                  <a:lumMod val="25000"/>
                </a:schemeClr>
              </a:solidFill>
              <a:latin typeface="Abadi" panose="020B0604020104020204" pitchFamily="34" charset="0"/>
            </a:endParaRPr>
          </a:p>
          <a:p>
            <a:pPr marL="0" indent="0">
              <a:spcBef>
                <a:spcPts val="1400"/>
              </a:spcBef>
              <a:buNone/>
            </a:pPr>
            <a:r>
              <a:rPr lang="en-US" sz="2200" dirty="0">
                <a:solidFill>
                  <a:schemeClr val="accent3">
                    <a:lumMod val="25000"/>
                  </a:schemeClr>
                </a:solidFill>
                <a:latin typeface="Abadi" panose="020B0604020104020204" pitchFamily="34" charset="0"/>
              </a:rPr>
              <a:t>In particular, I want to discover the best model to be used for accurately predicting the success of a given future launch.</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660041" y="2767106"/>
            <a:ext cx="2880828" cy="3071906"/>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Most Successful Site – Pie Chart</a:t>
            </a:r>
          </a:p>
        </p:txBody>
      </p:sp>
      <p:pic>
        <p:nvPicPr>
          <p:cNvPr id="4" name="Picture 3" descr="A screenshot of a graph&#10;&#10;Description automatically generated">
            <a:extLst>
              <a:ext uri="{FF2B5EF4-FFF2-40B4-BE49-F238E27FC236}">
                <a16:creationId xmlns:a16="http://schemas.microsoft.com/office/drawing/2014/main" id="{78555814-E70A-9223-AA40-C205889BD923}"/>
              </a:ext>
            </a:extLst>
          </p:cNvPr>
          <p:cNvPicPr>
            <a:picLocks noChangeAspect="1"/>
          </p:cNvPicPr>
          <p:nvPr/>
        </p:nvPicPr>
        <p:blipFill>
          <a:blip r:embed="rId2"/>
          <a:stretch>
            <a:fillRect/>
          </a:stretch>
        </p:blipFill>
        <p:spPr>
          <a:xfrm>
            <a:off x="4478571" y="258367"/>
            <a:ext cx="7225748" cy="543737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19"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40</a:t>
            </a:fld>
            <a:endParaRPr lang="en-US" sz="1100">
              <a:solidFill>
                <a:schemeClr val="tx1">
                  <a:lumMod val="50000"/>
                  <a:lumOff val="50000"/>
                </a:schemeClr>
              </a:solidFill>
              <a:latin typeface="+mn-lt"/>
            </a:endParaRPr>
          </a:p>
        </p:txBody>
      </p:sp>
      <p:sp>
        <p:nvSpPr>
          <p:cNvPr id="6" name="TextBox 5">
            <a:extLst>
              <a:ext uri="{FF2B5EF4-FFF2-40B4-BE49-F238E27FC236}">
                <a16:creationId xmlns:a16="http://schemas.microsoft.com/office/drawing/2014/main" id="{77EB6BDA-B2B8-5D92-BFFB-D65C1A10572F}"/>
              </a:ext>
            </a:extLst>
          </p:cNvPr>
          <p:cNvSpPr txBox="1"/>
          <p:nvPr/>
        </p:nvSpPr>
        <p:spPr>
          <a:xfrm>
            <a:off x="4601043" y="5907538"/>
            <a:ext cx="7063651" cy="646331"/>
          </a:xfrm>
          <a:prstGeom prst="rect">
            <a:avLst/>
          </a:prstGeom>
          <a:noFill/>
        </p:spPr>
        <p:txBody>
          <a:bodyPr wrap="square" rtlCol="0">
            <a:spAutoFit/>
          </a:bodyPr>
          <a:lstStyle/>
          <a:p>
            <a:r>
              <a:rPr lang="en-US" dirty="0"/>
              <a:t>The data show that the Kennedy Space Center (KSC LC-39A) had the most successful rate of launches.</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9" name="Rectangle 1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699713" y="353160"/>
            <a:ext cx="9936755" cy="898581"/>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FFFFFF"/>
                </a:solidFill>
                <a:latin typeface="+mj-lt"/>
                <a:ea typeface="+mj-ea"/>
                <a:cs typeface="+mj-cs"/>
              </a:rPr>
              <a:t>Payload Mass (kg) vs Success Rate by Booster Version</a:t>
            </a:r>
          </a:p>
        </p:txBody>
      </p:sp>
      <p:pic>
        <p:nvPicPr>
          <p:cNvPr id="4" name="Picture 3" descr="A screenshot of a computer&#10;&#10;Description automatically generated">
            <a:extLst>
              <a:ext uri="{FF2B5EF4-FFF2-40B4-BE49-F238E27FC236}">
                <a16:creationId xmlns:a16="http://schemas.microsoft.com/office/drawing/2014/main" id="{2E74EE49-FA40-6DDE-2B09-AC33CB44659E}"/>
              </a:ext>
            </a:extLst>
          </p:cNvPr>
          <p:cNvPicPr>
            <a:picLocks noChangeAspect="1"/>
          </p:cNvPicPr>
          <p:nvPr/>
        </p:nvPicPr>
        <p:blipFill>
          <a:blip r:embed="rId2"/>
          <a:stretch>
            <a:fillRect/>
          </a:stretch>
        </p:blipFill>
        <p:spPr>
          <a:xfrm>
            <a:off x="715748" y="2408022"/>
            <a:ext cx="5131088" cy="180870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C48C431A-AA10-77B0-8A3B-C6E301228B73}"/>
              </a:ext>
            </a:extLst>
          </p:cNvPr>
          <p:cNvPicPr>
            <a:picLocks noChangeAspect="1"/>
          </p:cNvPicPr>
          <p:nvPr/>
        </p:nvPicPr>
        <p:blipFill>
          <a:blip r:embed="rId3"/>
          <a:stretch>
            <a:fillRect/>
          </a:stretch>
        </p:blipFill>
        <p:spPr>
          <a:xfrm>
            <a:off x="6345166" y="2036018"/>
            <a:ext cx="5131087" cy="255271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1704320" y="6431079"/>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41</a:t>
            </a:fld>
            <a:endParaRPr lang="en-US" sz="1100">
              <a:solidFill>
                <a:schemeClr val="tx1">
                  <a:lumMod val="50000"/>
                  <a:lumOff val="50000"/>
                </a:schemeClr>
              </a:solidFill>
              <a:latin typeface="+mn-lt"/>
            </a:endParaRPr>
          </a:p>
        </p:txBody>
      </p:sp>
      <p:sp>
        <p:nvSpPr>
          <p:cNvPr id="8" name="TextBox 7">
            <a:extLst>
              <a:ext uri="{FF2B5EF4-FFF2-40B4-BE49-F238E27FC236}">
                <a16:creationId xmlns:a16="http://schemas.microsoft.com/office/drawing/2014/main" id="{E9D4192F-CD2F-0B20-4B21-3DA99BEEDE09}"/>
              </a:ext>
            </a:extLst>
          </p:cNvPr>
          <p:cNvSpPr txBox="1"/>
          <p:nvPr/>
        </p:nvSpPr>
        <p:spPr>
          <a:xfrm>
            <a:off x="1429407" y="5171089"/>
            <a:ext cx="9406759" cy="646331"/>
          </a:xfrm>
          <a:prstGeom prst="rect">
            <a:avLst/>
          </a:prstGeom>
          <a:noFill/>
        </p:spPr>
        <p:txBody>
          <a:bodyPr wrap="square" rtlCol="0">
            <a:spAutoFit/>
          </a:bodyPr>
          <a:lstStyle/>
          <a:p>
            <a:r>
              <a:rPr lang="en-US" dirty="0"/>
              <a:t>The data show the relationship between Payload Mass and Success Rate. They also show that there are no launches for the v1.0 Booster Version with Payload Mass between 2000kg and 7000kg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4043728" cy="2637031"/>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classification method with the highest accuracy was the Decision Tree, as shown in the bar chart to the right.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7FEB583-828B-6972-F613-41A0405B897F}"/>
              </a:ext>
            </a:extLst>
          </p:cNvPr>
          <p:cNvPicPr>
            <a:picLocks noChangeAspect="1"/>
          </p:cNvPicPr>
          <p:nvPr/>
        </p:nvPicPr>
        <p:blipFill>
          <a:blip r:embed="rId3"/>
          <a:stretch>
            <a:fillRect/>
          </a:stretch>
        </p:blipFill>
        <p:spPr>
          <a:xfrm>
            <a:off x="5797943" y="1496581"/>
            <a:ext cx="5624047" cy="439712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274955"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classification method with the most accurate confusion matrix is shown here. It was produced by the Decision Tree method.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D553833-8E07-D747-5A35-E5D07DB8AA98}"/>
              </a:ext>
            </a:extLst>
          </p:cNvPr>
          <p:cNvPicPr>
            <a:picLocks noChangeAspect="1"/>
          </p:cNvPicPr>
          <p:nvPr/>
        </p:nvPicPr>
        <p:blipFill>
          <a:blip r:embed="rId3"/>
          <a:stretch>
            <a:fillRect/>
          </a:stretch>
        </p:blipFill>
        <p:spPr>
          <a:xfrm>
            <a:off x="5584565" y="1591281"/>
            <a:ext cx="5479255" cy="446570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74235"/>
            <a:ext cx="982441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launches were most success from Kennedy Space Center in Florida</a:t>
            </a:r>
          </a:p>
          <a:p>
            <a:pPr>
              <a:lnSpc>
                <a:spcPct val="100000"/>
              </a:lnSpc>
              <a:spcBef>
                <a:spcPts val="1400"/>
              </a:spcBef>
            </a:pPr>
            <a:r>
              <a:rPr lang="en-US" sz="2200" dirty="0">
                <a:solidFill>
                  <a:schemeClr val="accent3">
                    <a:lumMod val="25000"/>
                  </a:schemeClr>
                </a:solidFill>
                <a:latin typeface="Abadi" panose="020B0604020104020204" pitchFamily="34" charset="0"/>
              </a:rPr>
              <a:t>Launch sites are supported by heavy infrastructure (railroad and highways), near coastlines, and far from nearby population centers (cities)</a:t>
            </a:r>
          </a:p>
          <a:p>
            <a:pPr>
              <a:lnSpc>
                <a:spcPct val="100000"/>
              </a:lnSpc>
              <a:spcBef>
                <a:spcPts val="1400"/>
              </a:spcBef>
            </a:pPr>
            <a:r>
              <a:rPr lang="en-US" sz="2200" dirty="0">
                <a:solidFill>
                  <a:schemeClr val="accent3">
                    <a:lumMod val="25000"/>
                  </a:schemeClr>
                </a:solidFill>
                <a:latin typeface="Abadi" panose="020B0604020104020204" pitchFamily="34" charset="0"/>
              </a:rPr>
              <a:t>A decision tree machine learning classification method was found to be the most accurate in predicting successful missions and performed the best on our test data.</a:t>
            </a:r>
          </a:p>
          <a:p>
            <a:pPr>
              <a:lnSpc>
                <a:spcPct val="100000"/>
              </a:lnSpc>
              <a:spcBef>
                <a:spcPts val="1400"/>
              </a:spcBef>
            </a:pPr>
            <a:r>
              <a:rPr lang="en-US" sz="2200" dirty="0">
                <a:solidFill>
                  <a:schemeClr val="accent3">
                    <a:lumMod val="25000"/>
                  </a:schemeClr>
                </a:solidFill>
                <a:latin typeface="Abadi" panose="020B0604020104020204" pitchFamily="34" charset="0"/>
              </a:rPr>
              <a:t>Except for a slight dip in 2018, launches have been increasingly successful over time.</a:t>
            </a:r>
          </a:p>
          <a:p>
            <a:pPr>
              <a:lnSpc>
                <a:spcPct val="100000"/>
              </a:lnSpc>
              <a:spcBef>
                <a:spcPts val="1400"/>
              </a:spcBef>
            </a:pPr>
            <a:r>
              <a:rPr lang="en-US" sz="2200" dirty="0">
                <a:solidFill>
                  <a:schemeClr val="accent3">
                    <a:lumMod val="25000"/>
                  </a:schemeClr>
                </a:solidFill>
                <a:latin typeface="Abadi" panose="020B0604020104020204" pitchFamily="34" charset="0"/>
              </a:rPr>
              <a:t>NASA has sent over 45 thousand kilograms of cargo into space by using SpaceX rockets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26396" y="586855"/>
            <a:ext cx="4230100" cy="338749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r">
              <a:spcAft>
                <a:spcPts val="600"/>
              </a:spcAft>
            </a:pPr>
            <a:r>
              <a:rPr lang="en-US" kern="1200">
                <a:solidFill>
                  <a:srgbClr val="FFFFFF"/>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503157" y="1135118"/>
            <a:ext cx="4862447" cy="4931664"/>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400" b="1" dirty="0">
                <a:solidFill>
                  <a:schemeClr val="tx1"/>
                </a:solidFill>
                <a:latin typeface="+mn-lt"/>
              </a:rPr>
              <a:t>Executive Summary</a:t>
            </a:r>
          </a:p>
          <a:p>
            <a:pPr>
              <a:spcBef>
                <a:spcPts val="1400"/>
              </a:spcBef>
              <a:buFont typeface="Arial" panose="020B0604020202020204" pitchFamily="34" charset="0"/>
              <a:buChar char="•"/>
            </a:pPr>
            <a:r>
              <a:rPr lang="en-US" sz="1400" dirty="0">
                <a:solidFill>
                  <a:schemeClr val="tx1"/>
                </a:solidFill>
                <a:latin typeface="+mn-lt"/>
              </a:rPr>
              <a:t>Data collection methodology:</a:t>
            </a:r>
          </a:p>
          <a:p>
            <a:pPr lvl="1">
              <a:spcBef>
                <a:spcPts val="1400"/>
              </a:spcBef>
              <a:buFont typeface="Arial" panose="020B0604020202020204" pitchFamily="34" charset="0"/>
              <a:buChar char="•"/>
            </a:pPr>
            <a:r>
              <a:rPr lang="en-US" sz="1400" dirty="0">
                <a:solidFill>
                  <a:schemeClr val="tx1"/>
                </a:solidFill>
                <a:latin typeface="+mn-lt"/>
              </a:rPr>
              <a:t>Data was collected from the SpaceX API And by scraping data from SpaceX Falcon 9 launch Wikipedia page </a:t>
            </a:r>
          </a:p>
          <a:p>
            <a:pPr>
              <a:spcBef>
                <a:spcPts val="1400"/>
              </a:spcBef>
              <a:buFont typeface="Arial" panose="020B0604020202020204" pitchFamily="34" charset="0"/>
              <a:buChar char="•"/>
            </a:pPr>
            <a:r>
              <a:rPr lang="en-US" sz="1400" dirty="0">
                <a:solidFill>
                  <a:schemeClr val="tx1"/>
                </a:solidFill>
                <a:latin typeface="+mn-lt"/>
              </a:rPr>
              <a:t>Perform data wrangling</a:t>
            </a:r>
          </a:p>
          <a:p>
            <a:pPr lvl="1">
              <a:spcBef>
                <a:spcPts val="1400"/>
              </a:spcBef>
              <a:buFont typeface="Arial" panose="020B0604020202020204" pitchFamily="34" charset="0"/>
              <a:buChar char="•"/>
            </a:pPr>
            <a:r>
              <a:rPr lang="en-US" sz="1400" dirty="0">
                <a:solidFill>
                  <a:schemeClr val="tx1"/>
                </a:solidFill>
                <a:latin typeface="+mn-lt"/>
              </a:rPr>
              <a:t>We ensured there were no missing values, and created a new column that indicated the success or failure (class) of each launch, based on Outcome</a:t>
            </a:r>
          </a:p>
          <a:p>
            <a:pPr>
              <a:spcBef>
                <a:spcPts val="1400"/>
              </a:spcBef>
              <a:buFont typeface="Arial" panose="020B0604020202020204" pitchFamily="34" charset="0"/>
              <a:buChar char="•"/>
            </a:pPr>
            <a:r>
              <a:rPr lang="en-US" sz="1400" dirty="0">
                <a:solidFill>
                  <a:schemeClr val="tx1"/>
                </a:solidFill>
                <a:latin typeface="+mn-lt"/>
              </a:rPr>
              <a:t>Perform exploratory data analysis (EDA) using visualization and SQL</a:t>
            </a:r>
          </a:p>
          <a:p>
            <a:pPr>
              <a:spcBef>
                <a:spcPts val="1400"/>
              </a:spcBef>
              <a:buFont typeface="Arial" panose="020B0604020202020204" pitchFamily="34" charset="0"/>
              <a:buChar char="•"/>
            </a:pPr>
            <a:r>
              <a:rPr lang="en-US" sz="1400" dirty="0">
                <a:solidFill>
                  <a:schemeClr val="tx1"/>
                </a:solidFill>
                <a:latin typeface="+mn-lt"/>
              </a:rPr>
              <a:t>Perform interactive visual analytics using Folium and </a:t>
            </a:r>
            <a:r>
              <a:rPr lang="en-US" sz="1400" dirty="0" err="1">
                <a:solidFill>
                  <a:schemeClr val="tx1"/>
                </a:solidFill>
                <a:latin typeface="+mn-lt"/>
              </a:rPr>
              <a:t>Plotly</a:t>
            </a:r>
            <a:r>
              <a:rPr lang="en-US" sz="1400" dirty="0">
                <a:solidFill>
                  <a:schemeClr val="tx1"/>
                </a:solidFill>
                <a:latin typeface="+mn-lt"/>
              </a:rPr>
              <a:t> Dash</a:t>
            </a:r>
          </a:p>
          <a:p>
            <a:pPr>
              <a:spcBef>
                <a:spcPts val="1400"/>
              </a:spcBef>
              <a:buFont typeface="Arial" panose="020B0604020202020204" pitchFamily="34" charset="0"/>
              <a:buChar char="•"/>
            </a:pPr>
            <a:r>
              <a:rPr lang="en-US" sz="1400" dirty="0">
                <a:solidFill>
                  <a:schemeClr val="tx1"/>
                </a:solidFill>
                <a:latin typeface="+mn-lt"/>
              </a:rPr>
              <a:t>Perform predictive analysis using classification models</a:t>
            </a:r>
          </a:p>
          <a:p>
            <a:pPr lvl="1">
              <a:spcBef>
                <a:spcPts val="1400"/>
              </a:spcBef>
              <a:buFont typeface="Arial" panose="020B0604020202020204" pitchFamily="34" charset="0"/>
              <a:buChar char="•"/>
            </a:pPr>
            <a:r>
              <a:rPr lang="en-US" sz="1400" dirty="0">
                <a:solidFill>
                  <a:schemeClr val="tx1"/>
                </a:solidFill>
                <a:latin typeface="+mn-lt"/>
              </a:rPr>
              <a:t>Using </a:t>
            </a:r>
            <a:r>
              <a:rPr lang="en-US" sz="1400" dirty="0" err="1">
                <a:solidFill>
                  <a:schemeClr val="tx1"/>
                </a:solidFill>
                <a:latin typeface="+mn-lt"/>
              </a:rPr>
              <a:t>SciKit</a:t>
            </a:r>
            <a:r>
              <a:rPr lang="en-US" sz="1400" dirty="0">
                <a:solidFill>
                  <a:schemeClr val="tx1"/>
                </a:solidFill>
                <a:latin typeface="+mn-lt"/>
              </a:rPr>
              <a:t>-Learn to determine best classification model to calculate the best model to predict launch success</a:t>
            </a: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smtClean="0">
                <a:solidFill>
                  <a:schemeClr val="tx1">
                    <a:lumMod val="50000"/>
                    <a:lumOff val="50000"/>
                  </a:schemeClr>
                </a:solidFill>
                <a:latin typeface="+mn-lt"/>
              </a:rPr>
              <a:pPr>
                <a:spcAft>
                  <a:spcPts val="600"/>
                </a:spcAft>
              </a:pPr>
              <a:t>6</a:t>
            </a:fld>
            <a:endParaRPr lang="en-US" sz="1100">
              <a:solidFill>
                <a:schemeClr val="tx1">
                  <a:lumMod val="50000"/>
                  <a:lumOff val="50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1043699"/>
          </a:xfrm>
          <a:prstGeom prst="rect">
            <a:avLst/>
          </a:prstGeom>
        </p:spPr>
        <p:txBody>
          <a:bodyPr/>
          <a:lstStyle/>
          <a:p>
            <a:pPr marL="0" indent="0">
              <a:spcBef>
                <a:spcPts val="1400"/>
              </a:spcBef>
              <a:buNone/>
            </a:pPr>
            <a:r>
              <a:rPr lang="en-US" dirty="0"/>
              <a:t>Historical launch d</a:t>
            </a:r>
            <a:r>
              <a:rPr lang="en-US" dirty="0">
                <a:solidFill>
                  <a:schemeClr val="tx1"/>
                </a:solidFill>
                <a:latin typeface="+mn-lt"/>
              </a:rPr>
              <a:t>ata was collected from the SpaceX API And by scraping data from SpaceX Falcon 9 launch Wikipedia page.</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5B77B55B-5D5A-E544-F817-AE61AFDACEEC}"/>
              </a:ext>
            </a:extLst>
          </p:cNvPr>
          <p:cNvSpPr/>
          <p:nvPr/>
        </p:nvSpPr>
        <p:spPr>
          <a:xfrm>
            <a:off x="987972" y="2882463"/>
            <a:ext cx="4414345" cy="22255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SpaceX API</a:t>
            </a:r>
          </a:p>
          <a:p>
            <a:pPr algn="ctr"/>
            <a:r>
              <a:rPr lang="en-US" dirty="0"/>
              <a:t>https://api.spacexdata.com/v4</a:t>
            </a:r>
          </a:p>
          <a:p>
            <a:pPr marL="285750" indent="-285750" algn="ctr">
              <a:buFont typeface="Arial" panose="020B0604020202020204" pitchFamily="34" charset="0"/>
              <a:buChar char="•"/>
            </a:pPr>
            <a:r>
              <a:rPr lang="en-US" dirty="0"/>
              <a:t>Launch history</a:t>
            </a:r>
          </a:p>
          <a:p>
            <a:pPr marL="285750" indent="-285750" algn="ctr">
              <a:buFont typeface="Arial" panose="020B0604020202020204" pitchFamily="34" charset="0"/>
              <a:buChar char="•"/>
            </a:pPr>
            <a:r>
              <a:rPr lang="en-US" dirty="0"/>
              <a:t>Booster version</a:t>
            </a:r>
          </a:p>
          <a:p>
            <a:pPr marL="285750" indent="-285750" algn="ctr">
              <a:buFont typeface="Arial" panose="020B0604020202020204" pitchFamily="34" charset="0"/>
              <a:buChar char="•"/>
            </a:pPr>
            <a:r>
              <a:rPr lang="en-US" dirty="0"/>
              <a:t>Launchpad Location</a:t>
            </a:r>
          </a:p>
          <a:p>
            <a:pPr marL="285750" indent="-285750" algn="ctr">
              <a:buFont typeface="Arial" panose="020B0604020202020204" pitchFamily="34" charset="0"/>
              <a:buChar char="•"/>
            </a:pPr>
            <a:r>
              <a:rPr lang="en-US" dirty="0"/>
              <a:t>Payload Size</a:t>
            </a:r>
          </a:p>
          <a:p>
            <a:pPr marL="285750" indent="-285750" algn="ctr">
              <a:buFont typeface="Arial" panose="020B0604020202020204" pitchFamily="34" charset="0"/>
              <a:buChar char="•"/>
            </a:pPr>
            <a:r>
              <a:rPr lang="en-US" dirty="0"/>
              <a:t>Core Specs</a:t>
            </a:r>
          </a:p>
        </p:txBody>
      </p:sp>
      <p:sp>
        <p:nvSpPr>
          <p:cNvPr id="3" name="Rectangle 2">
            <a:extLst>
              <a:ext uri="{FF2B5EF4-FFF2-40B4-BE49-F238E27FC236}">
                <a16:creationId xmlns:a16="http://schemas.microsoft.com/office/drawing/2014/main" id="{536D3FC0-E042-6930-7D9F-F592CDB2D341}"/>
              </a:ext>
            </a:extLst>
          </p:cNvPr>
          <p:cNvSpPr/>
          <p:nvPr/>
        </p:nvSpPr>
        <p:spPr>
          <a:xfrm>
            <a:off x="6325532" y="2882462"/>
            <a:ext cx="4878496" cy="222556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dirty="0"/>
              <a:t>Wikipedia Tables</a:t>
            </a:r>
          </a:p>
          <a:p>
            <a:pPr algn="ctr"/>
            <a:r>
              <a:rPr lang="en-US" dirty="0"/>
              <a:t>https://en.wikipedia.org/wiki/List_of_Falcon_9_and_Falcon_Heavy_launches</a:t>
            </a:r>
            <a:br>
              <a:rPr lang="en-US" dirty="0"/>
            </a:br>
            <a:endParaRPr lang="en-US" dirty="0"/>
          </a:p>
          <a:p>
            <a:pPr algn="ctr"/>
            <a:r>
              <a:rPr lang="en-US" dirty="0"/>
              <a:t>HTML table with all data needed for data analysis</a:t>
            </a:r>
          </a:p>
        </p:txBody>
      </p:sp>
      <p:pic>
        <p:nvPicPr>
          <p:cNvPr id="7" name="Graphic 6" descr="Table with solid fill">
            <a:extLst>
              <a:ext uri="{FF2B5EF4-FFF2-40B4-BE49-F238E27FC236}">
                <a16:creationId xmlns:a16="http://schemas.microsoft.com/office/drawing/2014/main" id="{6E639162-8F45-8389-80E8-E9563CC3BA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37944" y="5376047"/>
            <a:ext cx="914400" cy="914400"/>
          </a:xfrm>
          <a:prstGeom prst="rect">
            <a:avLst/>
          </a:prstGeom>
        </p:spPr>
      </p:pic>
      <p:pic>
        <p:nvPicPr>
          <p:cNvPr id="8" name="Graphic 7" descr="Table with solid fill">
            <a:extLst>
              <a:ext uri="{FF2B5EF4-FFF2-40B4-BE49-F238E27FC236}">
                <a16:creationId xmlns:a16="http://schemas.microsoft.com/office/drawing/2014/main" id="{8642C889-6BBB-AC94-D1EC-34B15F5EAD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7572" y="5376047"/>
            <a:ext cx="914400" cy="914400"/>
          </a:xfrm>
          <a:prstGeom prst="rect">
            <a:avLst/>
          </a:prstGeom>
        </p:spPr>
      </p:pic>
      <p:cxnSp>
        <p:nvCxnSpPr>
          <p:cNvPr id="10" name="Straight Arrow Connector 9">
            <a:extLst>
              <a:ext uri="{FF2B5EF4-FFF2-40B4-BE49-F238E27FC236}">
                <a16:creationId xmlns:a16="http://schemas.microsoft.com/office/drawing/2014/main" id="{709A215E-062D-1956-1B5D-3AA780118601}"/>
              </a:ext>
            </a:extLst>
          </p:cNvPr>
          <p:cNvCxnSpPr>
            <a:cxnSpLocks/>
            <a:stCxn id="2" idx="2"/>
          </p:cNvCxnSpPr>
          <p:nvPr/>
        </p:nvCxnSpPr>
        <p:spPr>
          <a:xfrm flipH="1">
            <a:off x="3195144" y="5108029"/>
            <a:ext cx="1" cy="462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C5A71B7-6DF3-B502-CEE1-04A8234FC06E}"/>
              </a:ext>
            </a:extLst>
          </p:cNvPr>
          <p:cNvCxnSpPr>
            <a:cxnSpLocks/>
          </p:cNvCxnSpPr>
          <p:nvPr/>
        </p:nvCxnSpPr>
        <p:spPr>
          <a:xfrm flipH="1">
            <a:off x="8714771" y="5104346"/>
            <a:ext cx="1" cy="4624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Rectangle 7">
            <a:extLst>
              <a:ext uri="{FF2B5EF4-FFF2-40B4-BE49-F238E27FC236}">
                <a16:creationId xmlns:a16="http://schemas.microsoft.com/office/drawing/2014/main" id="{74A40576-3440-34E1-1385-8F611869FE35}"/>
              </a:ext>
            </a:extLst>
          </p:cNvPr>
          <p:cNvSpPr/>
          <p:nvPr/>
        </p:nvSpPr>
        <p:spPr>
          <a:xfrm>
            <a:off x="770011" y="1621104"/>
            <a:ext cx="6421822" cy="6411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dirty="0">
              <a:solidFill>
                <a:srgbClr val="7AF8CA"/>
              </a:solidFill>
              <a:effectLst/>
              <a:latin typeface="Consolas" panose="020B0609020204030204" pitchFamily="49" charset="0"/>
            </a:endParaRPr>
          </a:p>
          <a:p>
            <a:pPr algn="ctr"/>
            <a:r>
              <a:rPr lang="en-US" b="0" dirty="0">
                <a:solidFill>
                  <a:srgbClr val="7AF8CA"/>
                </a:solidFill>
                <a:effectLst/>
                <a:latin typeface="Consolas" panose="020B0609020204030204" pitchFamily="49" charset="0"/>
              </a:rPr>
              <a:t>GET https://api.spacexdata.com/v4/launches/past</a:t>
            </a:r>
            <a:endParaRPr lang="en-US" b="0" dirty="0">
              <a:solidFill>
                <a:srgbClr val="AAB3E5"/>
              </a:solidFill>
              <a:effectLst/>
              <a:latin typeface="Consolas" panose="020B0609020204030204" pitchFamily="49" charset="0"/>
            </a:endParaRPr>
          </a:p>
          <a:p>
            <a:pPr algn="ctr"/>
            <a:endParaRPr lang="en-US" dirty="0"/>
          </a:p>
        </p:txBody>
      </p:sp>
      <p:sp>
        <p:nvSpPr>
          <p:cNvPr id="12" name="Rectangle 11">
            <a:extLst>
              <a:ext uri="{FF2B5EF4-FFF2-40B4-BE49-F238E27FC236}">
                <a16:creationId xmlns:a16="http://schemas.microsoft.com/office/drawing/2014/main" id="{BC91ED13-6E08-D4DE-3B39-BEF5CA462814}"/>
              </a:ext>
            </a:extLst>
          </p:cNvPr>
          <p:cNvSpPr/>
          <p:nvPr/>
        </p:nvSpPr>
        <p:spPr>
          <a:xfrm>
            <a:off x="4958383" y="2571174"/>
            <a:ext cx="6421822" cy="6411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b="0" dirty="0">
              <a:solidFill>
                <a:srgbClr val="7AF8CA"/>
              </a:solidFill>
              <a:effectLst/>
              <a:latin typeface="Consolas" panose="020B0609020204030204" pitchFamily="49" charset="0"/>
            </a:endParaRPr>
          </a:p>
          <a:p>
            <a:pPr algn="ctr"/>
            <a:r>
              <a:rPr lang="en-US" b="0" dirty="0">
                <a:solidFill>
                  <a:srgbClr val="7AF8CA"/>
                </a:solidFill>
                <a:effectLst/>
                <a:latin typeface="Consolas" panose="020B0609020204030204" pitchFamily="49" charset="0"/>
              </a:rPr>
              <a:t>GET https://api.spacexdata.com/v4/rockets</a:t>
            </a:r>
            <a:endParaRPr lang="en-US" b="0" dirty="0">
              <a:solidFill>
                <a:srgbClr val="AAB3E5"/>
              </a:solidFill>
              <a:effectLst/>
              <a:latin typeface="Consolas" panose="020B0609020204030204" pitchFamily="49" charset="0"/>
            </a:endParaRPr>
          </a:p>
          <a:p>
            <a:pPr algn="ctr"/>
            <a:endParaRPr lang="en-US" dirty="0"/>
          </a:p>
        </p:txBody>
      </p:sp>
      <p:sp>
        <p:nvSpPr>
          <p:cNvPr id="13" name="Rectangle 12">
            <a:extLst>
              <a:ext uri="{FF2B5EF4-FFF2-40B4-BE49-F238E27FC236}">
                <a16:creationId xmlns:a16="http://schemas.microsoft.com/office/drawing/2014/main" id="{7D9BC969-3EBE-5CE3-DFC6-689A17017539}"/>
              </a:ext>
            </a:extLst>
          </p:cNvPr>
          <p:cNvSpPr/>
          <p:nvPr/>
        </p:nvSpPr>
        <p:spPr>
          <a:xfrm>
            <a:off x="4958383" y="3429000"/>
            <a:ext cx="6421822" cy="6411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b="0" dirty="0">
              <a:solidFill>
                <a:srgbClr val="7AF8CA"/>
              </a:solidFill>
              <a:effectLst/>
              <a:latin typeface="Consolas" panose="020B0609020204030204" pitchFamily="49" charset="0"/>
            </a:endParaRPr>
          </a:p>
          <a:p>
            <a:pPr algn="ctr"/>
            <a:r>
              <a:rPr lang="en-US" b="0" dirty="0">
                <a:solidFill>
                  <a:srgbClr val="7AF8CA"/>
                </a:solidFill>
                <a:effectLst/>
                <a:latin typeface="Consolas" panose="020B0609020204030204" pitchFamily="49" charset="0"/>
              </a:rPr>
              <a:t>GET https://api.spacexdata.com/v4/launchpads</a:t>
            </a:r>
            <a:endParaRPr lang="en-US" b="0" dirty="0">
              <a:solidFill>
                <a:srgbClr val="AAB3E5"/>
              </a:solidFill>
              <a:effectLst/>
              <a:latin typeface="Consolas" panose="020B0609020204030204" pitchFamily="49" charset="0"/>
            </a:endParaRPr>
          </a:p>
          <a:p>
            <a:pPr algn="ctr"/>
            <a:endParaRPr lang="en-US" dirty="0"/>
          </a:p>
        </p:txBody>
      </p:sp>
      <p:sp>
        <p:nvSpPr>
          <p:cNvPr id="14" name="Rectangle 13">
            <a:extLst>
              <a:ext uri="{FF2B5EF4-FFF2-40B4-BE49-F238E27FC236}">
                <a16:creationId xmlns:a16="http://schemas.microsoft.com/office/drawing/2014/main" id="{2292A943-77AA-4040-204F-C18C641B33A3}"/>
              </a:ext>
            </a:extLst>
          </p:cNvPr>
          <p:cNvSpPr/>
          <p:nvPr/>
        </p:nvSpPr>
        <p:spPr>
          <a:xfrm>
            <a:off x="4958383" y="4286826"/>
            <a:ext cx="6421822" cy="6411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dirty="0">
              <a:solidFill>
                <a:srgbClr val="7AF8CA"/>
              </a:solidFill>
              <a:effectLst/>
              <a:latin typeface="Consolas" panose="020B0609020204030204" pitchFamily="49" charset="0"/>
            </a:endParaRPr>
          </a:p>
          <a:p>
            <a:pPr algn="ctr"/>
            <a:r>
              <a:rPr lang="en-US" b="0" dirty="0">
                <a:solidFill>
                  <a:srgbClr val="7AF8CA"/>
                </a:solidFill>
                <a:effectLst/>
                <a:latin typeface="Consolas" panose="020B0609020204030204" pitchFamily="49" charset="0"/>
              </a:rPr>
              <a:t>GET https://api.spacexdata.com/v4/payloads</a:t>
            </a:r>
            <a:endParaRPr lang="en-US" b="0" dirty="0">
              <a:solidFill>
                <a:srgbClr val="AAB3E5"/>
              </a:solidFill>
              <a:effectLst/>
              <a:latin typeface="Consolas" panose="020B0609020204030204" pitchFamily="49" charset="0"/>
            </a:endParaRPr>
          </a:p>
          <a:p>
            <a:pPr algn="ctr"/>
            <a:endParaRPr lang="en-US" dirty="0"/>
          </a:p>
        </p:txBody>
      </p:sp>
      <p:sp>
        <p:nvSpPr>
          <p:cNvPr id="15" name="Rectangle 14">
            <a:extLst>
              <a:ext uri="{FF2B5EF4-FFF2-40B4-BE49-F238E27FC236}">
                <a16:creationId xmlns:a16="http://schemas.microsoft.com/office/drawing/2014/main" id="{0A2E35BA-9AC0-2C36-601E-52C7E6CA1A1C}"/>
              </a:ext>
            </a:extLst>
          </p:cNvPr>
          <p:cNvSpPr/>
          <p:nvPr/>
        </p:nvSpPr>
        <p:spPr>
          <a:xfrm>
            <a:off x="4958383" y="5156199"/>
            <a:ext cx="6421822" cy="6411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dirty="0">
              <a:solidFill>
                <a:srgbClr val="7AF8CA"/>
              </a:solidFill>
              <a:effectLst/>
              <a:latin typeface="Consolas" panose="020B0609020204030204" pitchFamily="49" charset="0"/>
            </a:endParaRPr>
          </a:p>
          <a:p>
            <a:pPr algn="ctr"/>
            <a:r>
              <a:rPr lang="en-US" b="0" dirty="0">
                <a:solidFill>
                  <a:srgbClr val="7AF8CA"/>
                </a:solidFill>
                <a:effectLst/>
                <a:latin typeface="Consolas" panose="020B0609020204030204" pitchFamily="49" charset="0"/>
              </a:rPr>
              <a:t>GET https://api.spacexdata.com/v4/cores</a:t>
            </a:r>
            <a:endParaRPr lang="en-US" b="0" dirty="0">
              <a:solidFill>
                <a:srgbClr val="AAB3E5"/>
              </a:solidFill>
              <a:effectLst/>
              <a:latin typeface="Consolas" panose="020B0609020204030204" pitchFamily="49" charset="0"/>
            </a:endParaRPr>
          </a:p>
          <a:p>
            <a:pPr algn="ctr"/>
            <a:endParaRPr lang="en-US" dirty="0"/>
          </a:p>
        </p:txBody>
      </p:sp>
      <p:cxnSp>
        <p:nvCxnSpPr>
          <p:cNvPr id="17" name="Straight Arrow Connector 16">
            <a:extLst>
              <a:ext uri="{FF2B5EF4-FFF2-40B4-BE49-F238E27FC236}">
                <a16:creationId xmlns:a16="http://schemas.microsoft.com/office/drawing/2014/main" id="{9E143B18-21E9-4360-6763-F259614762A9}"/>
              </a:ext>
            </a:extLst>
          </p:cNvPr>
          <p:cNvCxnSpPr>
            <a:cxnSpLocks/>
            <a:stCxn id="8" idx="2"/>
            <a:endCxn id="14" idx="1"/>
          </p:cNvCxnSpPr>
          <p:nvPr/>
        </p:nvCxnSpPr>
        <p:spPr>
          <a:xfrm>
            <a:off x="3980922" y="2262235"/>
            <a:ext cx="977461" cy="2345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8A0E96A-D622-B1CF-C7F2-3806420232A2}"/>
              </a:ext>
            </a:extLst>
          </p:cNvPr>
          <p:cNvCxnSpPr>
            <a:cxnSpLocks/>
            <a:stCxn id="8" idx="2"/>
            <a:endCxn id="13" idx="1"/>
          </p:cNvCxnSpPr>
          <p:nvPr/>
        </p:nvCxnSpPr>
        <p:spPr>
          <a:xfrm>
            <a:off x="3980922" y="2262235"/>
            <a:ext cx="977461" cy="1487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A2D2BEE-55D2-DDDE-291E-DCC80A632818}"/>
              </a:ext>
            </a:extLst>
          </p:cNvPr>
          <p:cNvCxnSpPr>
            <a:cxnSpLocks/>
            <a:stCxn id="8" idx="2"/>
            <a:endCxn id="12" idx="1"/>
          </p:cNvCxnSpPr>
          <p:nvPr/>
        </p:nvCxnSpPr>
        <p:spPr>
          <a:xfrm>
            <a:off x="3980922" y="2262235"/>
            <a:ext cx="977461" cy="629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FF2B984-3ED4-019F-EA5E-8CED97847248}"/>
              </a:ext>
            </a:extLst>
          </p:cNvPr>
          <p:cNvCxnSpPr>
            <a:cxnSpLocks/>
            <a:stCxn id="8" idx="2"/>
            <a:endCxn id="15" idx="1"/>
          </p:cNvCxnSpPr>
          <p:nvPr/>
        </p:nvCxnSpPr>
        <p:spPr>
          <a:xfrm>
            <a:off x="3980922" y="2262235"/>
            <a:ext cx="977461" cy="3214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5CC16632-3EB1-5299-A3D4-82DD6CF8EC18}"/>
              </a:ext>
            </a:extLst>
          </p:cNvPr>
          <p:cNvSpPr txBox="1"/>
          <p:nvPr/>
        </p:nvSpPr>
        <p:spPr>
          <a:xfrm>
            <a:off x="662152" y="2891740"/>
            <a:ext cx="3647089" cy="2031325"/>
          </a:xfrm>
          <a:prstGeom prst="rect">
            <a:avLst/>
          </a:prstGeom>
          <a:noFill/>
        </p:spPr>
        <p:txBody>
          <a:bodyPr wrap="square" rtlCol="0">
            <a:spAutoFit/>
          </a:bodyPr>
          <a:lstStyle/>
          <a:p>
            <a:r>
              <a:rPr lang="en-US" dirty="0"/>
              <a:t>After retrieving a collection of all past launches, subsequent data was retrieved to get:</a:t>
            </a:r>
          </a:p>
          <a:p>
            <a:pPr marL="285750" indent="-285750">
              <a:buFont typeface="Arial" panose="020B0604020202020204" pitchFamily="34" charset="0"/>
              <a:buChar char="•"/>
            </a:pPr>
            <a:r>
              <a:rPr lang="en-US" dirty="0"/>
              <a:t>Booster version</a:t>
            </a:r>
          </a:p>
          <a:p>
            <a:pPr marL="285750" indent="-285750">
              <a:buFont typeface="Arial" panose="020B0604020202020204" pitchFamily="34" charset="0"/>
              <a:buChar char="•"/>
            </a:pPr>
            <a:r>
              <a:rPr lang="en-US" dirty="0"/>
              <a:t>Launchpad location</a:t>
            </a:r>
          </a:p>
          <a:p>
            <a:pPr marL="285750" indent="-285750">
              <a:buFont typeface="Arial" panose="020B0604020202020204" pitchFamily="34" charset="0"/>
              <a:buChar char="•"/>
            </a:pPr>
            <a:r>
              <a:rPr lang="en-US" dirty="0"/>
              <a:t>Payload size</a:t>
            </a:r>
          </a:p>
          <a:p>
            <a:pPr marL="285750" indent="-285750">
              <a:buFont typeface="Arial" panose="020B0604020202020204" pitchFamily="34" charset="0"/>
              <a:buChar char="•"/>
            </a:pPr>
            <a:r>
              <a:rPr lang="en-US" dirty="0"/>
              <a:t>Cores</a:t>
            </a:r>
          </a:p>
        </p:txBody>
      </p:sp>
      <p:sp>
        <p:nvSpPr>
          <p:cNvPr id="33" name="TextBox 32">
            <a:extLst>
              <a:ext uri="{FF2B5EF4-FFF2-40B4-BE49-F238E27FC236}">
                <a16:creationId xmlns:a16="http://schemas.microsoft.com/office/drawing/2014/main" id="{B2964223-7105-67EE-BEA7-A86A0803EF54}"/>
              </a:ext>
            </a:extLst>
          </p:cNvPr>
          <p:cNvSpPr txBox="1"/>
          <p:nvPr/>
        </p:nvSpPr>
        <p:spPr>
          <a:xfrm>
            <a:off x="662152" y="5867570"/>
            <a:ext cx="3389326" cy="369332"/>
          </a:xfrm>
          <a:prstGeom prst="rect">
            <a:avLst/>
          </a:prstGeom>
          <a:noFill/>
        </p:spPr>
        <p:txBody>
          <a:bodyPr wrap="none" rtlCol="0">
            <a:spAutoFit/>
          </a:bodyPr>
          <a:lstStyle/>
          <a:p>
            <a:r>
              <a:rPr lang="en-US" dirty="0">
                <a:hlinkClick r:id="rId3"/>
              </a:rPr>
              <a:t>View </a:t>
            </a:r>
            <a:r>
              <a:rPr lang="en-US" dirty="0" err="1">
                <a:hlinkClick r:id="rId3"/>
              </a:rPr>
              <a:t>Jupyter</a:t>
            </a:r>
            <a:r>
              <a:rPr lang="en-US" dirty="0">
                <a:hlinkClick r:id="rId3"/>
              </a:rPr>
              <a:t> Notebook on GitHub</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608211" y="2414805"/>
            <a:ext cx="4419600" cy="2820863"/>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was collected via web scraping from:</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dirty="0">
                <a:hlinkClick r:id="rId3"/>
              </a:rPr>
              <a:t>https://en.wikipedia.org/wiki/List_of_Falcon_9_and_Falcon_Heavy_launches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Flowchart: Process 4">
            <a:extLst>
              <a:ext uri="{FF2B5EF4-FFF2-40B4-BE49-F238E27FC236}">
                <a16:creationId xmlns:a16="http://schemas.microsoft.com/office/drawing/2014/main" id="{34BE1A4E-606D-8393-52CD-990DADDDA5EE}"/>
              </a:ext>
            </a:extLst>
          </p:cNvPr>
          <p:cNvSpPr/>
          <p:nvPr/>
        </p:nvSpPr>
        <p:spPr>
          <a:xfrm>
            <a:off x="7010397" y="1535211"/>
            <a:ext cx="3668110" cy="80929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Convert data output from Wikipedia to </a:t>
            </a:r>
            <a:r>
              <a:rPr lang="en-US" dirty="0" err="1"/>
              <a:t>BeautifulSoup</a:t>
            </a:r>
            <a:r>
              <a:rPr lang="en-US" dirty="0"/>
              <a:t> object</a:t>
            </a:r>
          </a:p>
        </p:txBody>
      </p:sp>
      <p:sp>
        <p:nvSpPr>
          <p:cNvPr id="7" name="Flowchart: Process 6">
            <a:extLst>
              <a:ext uri="{FF2B5EF4-FFF2-40B4-BE49-F238E27FC236}">
                <a16:creationId xmlns:a16="http://schemas.microsoft.com/office/drawing/2014/main" id="{0409A707-C49D-C9B7-CB4F-4D4233C35388}"/>
              </a:ext>
            </a:extLst>
          </p:cNvPr>
          <p:cNvSpPr/>
          <p:nvPr/>
        </p:nvSpPr>
        <p:spPr>
          <a:xfrm>
            <a:off x="7010397" y="2502980"/>
            <a:ext cx="3668110" cy="80929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Locate the required table from within the </a:t>
            </a:r>
            <a:r>
              <a:rPr lang="en-US" dirty="0" err="1"/>
              <a:t>BeautifulSoup</a:t>
            </a:r>
            <a:r>
              <a:rPr lang="en-US" dirty="0"/>
              <a:t> object</a:t>
            </a:r>
          </a:p>
        </p:txBody>
      </p:sp>
      <p:sp>
        <p:nvSpPr>
          <p:cNvPr id="8" name="Flowchart: Process 7">
            <a:extLst>
              <a:ext uri="{FF2B5EF4-FFF2-40B4-BE49-F238E27FC236}">
                <a16:creationId xmlns:a16="http://schemas.microsoft.com/office/drawing/2014/main" id="{5DB33F69-8BC6-FFE6-D07F-EDA90674FB84}"/>
              </a:ext>
            </a:extLst>
          </p:cNvPr>
          <p:cNvSpPr/>
          <p:nvPr/>
        </p:nvSpPr>
        <p:spPr>
          <a:xfrm>
            <a:off x="7010397" y="3464676"/>
            <a:ext cx="3668110" cy="80929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Extract column names</a:t>
            </a:r>
          </a:p>
        </p:txBody>
      </p:sp>
      <p:sp>
        <p:nvSpPr>
          <p:cNvPr id="9" name="Flowchart: Process 8">
            <a:extLst>
              <a:ext uri="{FF2B5EF4-FFF2-40B4-BE49-F238E27FC236}">
                <a16:creationId xmlns:a16="http://schemas.microsoft.com/office/drawing/2014/main" id="{B659DCE4-5F99-C917-94D9-0966B66460F0}"/>
              </a:ext>
            </a:extLst>
          </p:cNvPr>
          <p:cNvSpPr/>
          <p:nvPr/>
        </p:nvSpPr>
        <p:spPr>
          <a:xfrm>
            <a:off x="7010397" y="4426372"/>
            <a:ext cx="3668110" cy="80929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Parse HTML table into a dictionary object</a:t>
            </a:r>
          </a:p>
        </p:txBody>
      </p:sp>
      <p:sp>
        <p:nvSpPr>
          <p:cNvPr id="10" name="Flowchart: Process 9">
            <a:extLst>
              <a:ext uri="{FF2B5EF4-FFF2-40B4-BE49-F238E27FC236}">
                <a16:creationId xmlns:a16="http://schemas.microsoft.com/office/drawing/2014/main" id="{8176A263-4BDB-B015-7A37-31D5563739C4}"/>
              </a:ext>
            </a:extLst>
          </p:cNvPr>
          <p:cNvSpPr/>
          <p:nvPr/>
        </p:nvSpPr>
        <p:spPr>
          <a:xfrm>
            <a:off x="7010397" y="5388068"/>
            <a:ext cx="3668110" cy="80929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Generate a pandas </a:t>
            </a:r>
            <a:r>
              <a:rPr lang="en-US" dirty="0" err="1"/>
              <a:t>DataFrame</a:t>
            </a:r>
            <a:r>
              <a:rPr lang="en-US" dirty="0"/>
              <a:t> from the dictionary object</a:t>
            </a:r>
          </a:p>
        </p:txBody>
      </p:sp>
      <p:sp>
        <p:nvSpPr>
          <p:cNvPr id="12" name="TextBox 11">
            <a:extLst>
              <a:ext uri="{FF2B5EF4-FFF2-40B4-BE49-F238E27FC236}">
                <a16:creationId xmlns:a16="http://schemas.microsoft.com/office/drawing/2014/main" id="{419B4C69-BEB7-6F9B-F411-9C95A93159E2}"/>
              </a:ext>
            </a:extLst>
          </p:cNvPr>
          <p:cNvSpPr txBox="1"/>
          <p:nvPr/>
        </p:nvSpPr>
        <p:spPr>
          <a:xfrm>
            <a:off x="675417" y="6011323"/>
            <a:ext cx="3389326" cy="369332"/>
          </a:xfrm>
          <a:prstGeom prst="rect">
            <a:avLst/>
          </a:prstGeom>
          <a:noFill/>
        </p:spPr>
        <p:txBody>
          <a:bodyPr wrap="none" rtlCol="0">
            <a:spAutoFit/>
          </a:bodyPr>
          <a:lstStyle/>
          <a:p>
            <a:r>
              <a:rPr lang="en-US" dirty="0">
                <a:hlinkClick r:id="rId4"/>
              </a:rPr>
              <a:t>View </a:t>
            </a:r>
            <a:r>
              <a:rPr lang="en-US" dirty="0" err="1">
                <a:hlinkClick r:id="rId4"/>
              </a:rPr>
              <a:t>Jupyter</a:t>
            </a:r>
            <a:r>
              <a:rPr lang="en-US" dirty="0">
                <a:hlinkClick r:id="rId4"/>
              </a:rPr>
              <a:t> Notebook on GitHub</a:t>
            </a:r>
            <a:endParaRPr lang="en-US" dirty="0"/>
          </a:p>
        </p:txBody>
      </p:sp>
      <p:cxnSp>
        <p:nvCxnSpPr>
          <p:cNvPr id="16" name="Straight Arrow Connector 15">
            <a:extLst>
              <a:ext uri="{FF2B5EF4-FFF2-40B4-BE49-F238E27FC236}">
                <a16:creationId xmlns:a16="http://schemas.microsoft.com/office/drawing/2014/main" id="{377C2FFA-1DC7-0B26-E071-26704FB1A30C}"/>
              </a:ext>
            </a:extLst>
          </p:cNvPr>
          <p:cNvCxnSpPr/>
          <p:nvPr/>
        </p:nvCxnSpPr>
        <p:spPr>
          <a:xfrm>
            <a:off x="8854962" y="2344507"/>
            <a:ext cx="0" cy="179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62808AE-8FC9-3890-0AB2-3416782F27E1}"/>
              </a:ext>
            </a:extLst>
          </p:cNvPr>
          <p:cNvCxnSpPr>
            <a:cxnSpLocks/>
            <a:stCxn id="7" idx="2"/>
            <a:endCxn id="8" idx="0"/>
          </p:cNvCxnSpPr>
          <p:nvPr/>
        </p:nvCxnSpPr>
        <p:spPr>
          <a:xfrm>
            <a:off x="8844452" y="3312276"/>
            <a:ext cx="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E9D8902-0D4C-C682-5340-253A1359ADA9}"/>
              </a:ext>
            </a:extLst>
          </p:cNvPr>
          <p:cNvCxnSpPr>
            <a:cxnSpLocks/>
            <a:stCxn id="8" idx="2"/>
            <a:endCxn id="9" idx="0"/>
          </p:cNvCxnSpPr>
          <p:nvPr/>
        </p:nvCxnSpPr>
        <p:spPr>
          <a:xfrm>
            <a:off x="8844452" y="4273972"/>
            <a:ext cx="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ECA1F3B-DEDB-2A2A-61C6-DFED09833FF7}"/>
              </a:ext>
            </a:extLst>
          </p:cNvPr>
          <p:cNvCxnSpPr>
            <a:cxnSpLocks/>
            <a:stCxn id="9" idx="2"/>
            <a:endCxn id="10" idx="0"/>
          </p:cNvCxnSpPr>
          <p:nvPr/>
        </p:nvCxnSpPr>
        <p:spPr>
          <a:xfrm>
            <a:off x="8844452" y="5235668"/>
            <a:ext cx="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1064</TotalTime>
  <Words>1911</Words>
  <Application>Microsoft Office PowerPoint</Application>
  <PresentationFormat>Widescreen</PresentationFormat>
  <Paragraphs>269</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Consolas</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Jason McIntire</cp:lastModifiedBy>
  <cp:revision>250</cp:revision>
  <dcterms:created xsi:type="dcterms:W3CDTF">2021-04-29T18:58:34Z</dcterms:created>
  <dcterms:modified xsi:type="dcterms:W3CDTF">2023-12-31T17:26:36Z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de626253-7df0-45d1-91d6-3bbbe43bab71_Enabled">
    <vt:lpwstr>true</vt:lpwstr>
  </property>
  <property fmtid="{D5CDD505-2E9C-101B-9397-08002B2CF9AE}" pid="4" name="MSIP_Label_de626253-7df0-45d1-91d6-3bbbe43bab71_SetDate">
    <vt:lpwstr>2023-12-31T01:06:35Z</vt:lpwstr>
  </property>
  <property fmtid="{D5CDD505-2E9C-101B-9397-08002B2CF9AE}" pid="5" name="MSIP_Label_de626253-7df0-45d1-91d6-3bbbe43bab71_Method">
    <vt:lpwstr>Privileged</vt:lpwstr>
  </property>
  <property fmtid="{D5CDD505-2E9C-101B-9397-08002B2CF9AE}" pid="6" name="MSIP_Label_de626253-7df0-45d1-91d6-3bbbe43bab71_Name">
    <vt:lpwstr>de626253-7df0-45d1-91d6-3bbbe43bab71</vt:lpwstr>
  </property>
  <property fmtid="{D5CDD505-2E9C-101B-9397-08002B2CF9AE}" pid="7" name="MSIP_Label_de626253-7df0-45d1-91d6-3bbbe43bab71_SiteId">
    <vt:lpwstr>ceb177bf-013b-49ab-8a9c-4abce32afc1e</vt:lpwstr>
  </property>
  <property fmtid="{D5CDD505-2E9C-101B-9397-08002B2CF9AE}" pid="8" name="MSIP_Label_de626253-7df0-45d1-91d6-3bbbe43bab71_ActionId">
    <vt:lpwstr>3d42f5fa-5e0c-4759-8733-5ff87f24fdcf</vt:lpwstr>
  </property>
  <property fmtid="{D5CDD505-2E9C-101B-9397-08002B2CF9AE}" pid="9" name="MSIP_Label_de626253-7df0-45d1-91d6-3bbbe43bab71_ContentBits">
    <vt:lpwstr>2</vt:lpwstr>
  </property>
  <property fmtid="{D5CDD505-2E9C-101B-9397-08002B2CF9AE}" pid="10" name="ClassificationContentMarkingFooterLocations">
    <vt:lpwstr>Custom Design:3</vt:lpwstr>
  </property>
  <property fmtid="{D5CDD505-2E9C-101B-9397-08002B2CF9AE}" pid="11" name="ClassificationContentMarkingFooterText">
    <vt:lpwstr>Caterpillar: Non-Confidential</vt:lpwstr>
  </property>
</Properties>
</file>